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91" r:id="rId2"/>
    <p:sldId id="292" r:id="rId3"/>
    <p:sldId id="256" r:id="rId4"/>
    <p:sldId id="293" r:id="rId5"/>
    <p:sldId id="294" r:id="rId6"/>
    <p:sldId id="295" r:id="rId7"/>
    <p:sldId id="264" r:id="rId8"/>
    <p:sldId id="267" r:id="rId9"/>
    <p:sldId id="265" r:id="rId10"/>
    <p:sldId id="296" r:id="rId11"/>
    <p:sldId id="268" r:id="rId12"/>
    <p:sldId id="271" r:id="rId13"/>
    <p:sldId id="272" r:id="rId14"/>
    <p:sldId id="280" r:id="rId15"/>
    <p:sldId id="278" r:id="rId16"/>
    <p:sldId id="259" r:id="rId17"/>
    <p:sldId id="258" r:id="rId18"/>
    <p:sldId id="262" r:id="rId19"/>
    <p:sldId id="261" r:id="rId20"/>
    <p:sldId id="275" r:id="rId21"/>
    <p:sldId id="282" r:id="rId22"/>
    <p:sldId id="281" r:id="rId23"/>
    <p:sldId id="283" r:id="rId24"/>
    <p:sldId id="263" r:id="rId25"/>
    <p:sldId id="273" r:id="rId26"/>
    <p:sldId id="284" r:id="rId27"/>
    <p:sldId id="285" r:id="rId28"/>
    <p:sldId id="286" r:id="rId29"/>
    <p:sldId id="276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D6C76-3DC4-1145-8126-162CCEC1B02C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7DCBE-CE30-D749-A1C1-E1ECD06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419-F1B6-A348-8B67-0B4095A1D2E5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75DC-CB5E-D242-A00A-89C60D353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419-F1B6-A348-8B67-0B4095A1D2E5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75DC-CB5E-D242-A00A-89C60D353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419-F1B6-A348-8B67-0B4095A1D2E5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75DC-CB5E-D242-A00A-89C60D353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419-F1B6-A348-8B67-0B4095A1D2E5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75DC-CB5E-D242-A00A-89C60D353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419-F1B6-A348-8B67-0B4095A1D2E5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75DC-CB5E-D242-A00A-89C60D353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419-F1B6-A348-8B67-0B4095A1D2E5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75DC-CB5E-D242-A00A-89C60D353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419-F1B6-A348-8B67-0B4095A1D2E5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75DC-CB5E-D242-A00A-89C60D353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419-F1B6-A348-8B67-0B4095A1D2E5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75DC-CB5E-D242-A00A-89C60D353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419-F1B6-A348-8B67-0B4095A1D2E5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75DC-CB5E-D242-A00A-89C60D353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419-F1B6-A348-8B67-0B4095A1D2E5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75DC-CB5E-D242-A00A-89C60D353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419-F1B6-A348-8B67-0B4095A1D2E5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75DC-CB5E-D242-A00A-89C60D353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18419-F1B6-A348-8B67-0B4095A1D2E5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B75DC-CB5E-D242-A00A-89C60D3531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43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AutoShape 2" descr="Image result for wellcome trust centre for human gene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42" y="4812303"/>
            <a:ext cx="3352800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AutoShape 5" descr="Image result for wellcome trust centre for human geneti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8" name="Picture 8" descr="Nuffield Department of Clincial Medicin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15430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 descr="Oxford Universi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312"/>
            <a:ext cx="14859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2" name="Picture 12" descr="Wellcome Trust Centre for Human Genet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05" y="6303986"/>
            <a:ext cx="5553075" cy="3429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1377" y="119959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A brief guide to sequencing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925" y="3434102"/>
            <a:ext cx="3542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Dr Gavin Band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042" y="7937"/>
            <a:ext cx="9144001" cy="612751"/>
          </a:xfrm>
        </p:spPr>
        <p:txBody>
          <a:bodyPr/>
          <a:lstStyle/>
          <a:p>
            <a:r>
              <a:rPr lang="en-GB" sz="1600" b="1" dirty="0" err="1" smtClean="0">
                <a:solidFill>
                  <a:schemeClr val="bg1"/>
                </a:solidFill>
              </a:rPr>
              <a:t>Wellcome</a:t>
            </a:r>
            <a:r>
              <a:rPr lang="en-GB" sz="1600" b="1" dirty="0" smtClean="0">
                <a:solidFill>
                  <a:schemeClr val="bg1"/>
                </a:solidFill>
              </a:rPr>
              <a:t> Trust Advanced Courses; Genomic Epidemiology in Africa</a:t>
            </a:r>
            <a:r>
              <a:rPr lang="en-GB" sz="1600" b="1" dirty="0">
                <a:solidFill>
                  <a:schemeClr val="bg1"/>
                </a:solidFill>
              </a:rPr>
              <a:t>, </a:t>
            </a:r>
            <a:r>
              <a:rPr lang="en-GB" sz="1600" b="1" dirty="0" smtClean="0">
                <a:solidFill>
                  <a:schemeClr val="bg1"/>
                </a:solidFill>
              </a:rPr>
              <a:t>21</a:t>
            </a:r>
            <a:r>
              <a:rPr lang="en-GB" sz="1600" b="1" baseline="30000" dirty="0" smtClean="0">
                <a:solidFill>
                  <a:schemeClr val="bg1"/>
                </a:solidFill>
              </a:rPr>
              <a:t>st</a:t>
            </a:r>
            <a:r>
              <a:rPr lang="en-GB" sz="1600" b="1" dirty="0" smtClean="0">
                <a:solidFill>
                  <a:schemeClr val="bg1"/>
                </a:solidFill>
              </a:rPr>
              <a:t> – 26</a:t>
            </a:r>
            <a:r>
              <a:rPr lang="en-GB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1600" b="1" dirty="0" smtClean="0">
                <a:solidFill>
                  <a:schemeClr val="bg1"/>
                </a:solidFill>
              </a:rPr>
              <a:t> June 2015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Africa </a:t>
            </a:r>
            <a:r>
              <a:rPr lang="en-GB" sz="1600" b="1" dirty="0">
                <a:solidFill>
                  <a:schemeClr val="bg1"/>
                </a:solidFill>
              </a:rPr>
              <a:t>Centre for Health and Population Studies, University of KwaZulu-Natal, Durban, South Africa</a:t>
            </a:r>
          </a:p>
        </p:txBody>
      </p:sp>
    </p:spTree>
    <p:extLst>
      <p:ext uri="{BB962C8B-B14F-4D97-AF65-F5344CB8AC3E}">
        <p14:creationId xmlns:p14="http://schemas.microsoft.com/office/powerpoint/2010/main" val="240959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comparison of technologies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80636"/>
              </p:ext>
            </p:extLst>
          </p:nvPr>
        </p:nvGraphicFramePr>
        <p:xfrm>
          <a:off x="323528" y="1124744"/>
          <a:ext cx="8568952" cy="513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088232"/>
                <a:gridCol w="2376264"/>
                <a:gridCol w="2376264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Genotyping</a:t>
                      </a:r>
                      <a:r>
                        <a:rPr lang="en-US" baseline="0" dirty="0" smtClean="0"/>
                        <a:t> 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‘Next-generation’</a:t>
                      </a:r>
                      <a:r>
                        <a:rPr lang="en-US" baseline="30000" dirty="0" smtClean="0">
                          <a:solidFill>
                            <a:srgbClr val="FFFF00"/>
                          </a:solidFill>
                        </a:rPr>
                        <a:t>*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sequencing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Single-molecule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sequencing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What</a:t>
                      </a:r>
                      <a:r>
                        <a:rPr lang="en-US" i="1" baseline="0" dirty="0" smtClean="0"/>
                        <a:t> can you type?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Previously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identified variants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 whole genome! (Except inaccessible bits)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The whole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genome! (Except really inaccessible bits)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What do you get out?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Chip intensities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per variant per sample.</a:t>
                      </a:r>
                      <a:endParaRPr lang="en-US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Short (e.g. 100bp), accurate reads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Long (e.g. 4kb),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less accurate reads.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How much data?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e.g. 50Mb per sample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e.g. 40Gb per sample @ 12x coverage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Similar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to short-read data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How do</a:t>
                      </a:r>
                      <a:r>
                        <a:rPr lang="en-US" i="1" baseline="0" dirty="0" smtClean="0"/>
                        <a:t> you process it?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Call genotypes from intensity files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Map to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 reference sequence to call variation.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Custom mapping/assembly pipelines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How much does it cost?</a:t>
                      </a:r>
                    </a:p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$$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$$$$$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638132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This is really the current generation sequencing.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6305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sequencing pipeline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hiseq-2500-available-now.jpg"/>
          <p:cNvPicPr>
            <a:picLocks noChangeAspect="1"/>
          </p:cNvPicPr>
          <p:nvPr/>
        </p:nvPicPr>
        <p:blipFill>
          <a:blip r:embed="rId2"/>
          <a:srcRect l="8858" r="53150"/>
          <a:stretch>
            <a:fillRect/>
          </a:stretch>
        </p:blipFill>
        <p:spPr>
          <a:xfrm>
            <a:off x="746968" y="4365104"/>
            <a:ext cx="2232248" cy="16708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403475" y="5200524"/>
            <a:ext cx="24357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1560" y="993502"/>
            <a:ext cx="237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Whole DNA goes in…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152592" y="2348880"/>
            <a:ext cx="92976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84887" y="993502"/>
            <a:ext cx="2511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DNA gets sheared into</a:t>
            </a:r>
          </a:p>
          <a:p>
            <a:r>
              <a:rPr lang="en-US" dirty="0" smtClean="0"/>
              <a:t>short fragments</a:t>
            </a:r>
          </a:p>
          <a:p>
            <a:r>
              <a:rPr lang="en-US" dirty="0" smtClean="0"/>
              <a:t>(typically 400-1000bp)</a:t>
            </a:r>
            <a:endParaRPr lang="en-US" dirty="0"/>
          </a:p>
        </p:txBody>
      </p:sp>
      <p:pic>
        <p:nvPicPr>
          <p:cNvPr id="32" name="Picture 31" descr="figure 1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59480" r="-27" b="998"/>
          <a:stretch/>
        </p:blipFill>
        <p:spPr>
          <a:xfrm rot="6643845">
            <a:off x="4231142" y="2501345"/>
            <a:ext cx="491281" cy="239222"/>
          </a:xfrm>
          <a:prstGeom prst="rect">
            <a:avLst/>
          </a:prstGeom>
        </p:spPr>
      </p:pic>
      <p:pic>
        <p:nvPicPr>
          <p:cNvPr id="33" name="Picture 32" descr="figure 1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59480" r="-27" b="998"/>
          <a:stretch/>
        </p:blipFill>
        <p:spPr>
          <a:xfrm rot="4612109">
            <a:off x="3589816" y="2501345"/>
            <a:ext cx="491281" cy="239222"/>
          </a:xfrm>
          <a:prstGeom prst="rect">
            <a:avLst/>
          </a:prstGeom>
        </p:spPr>
      </p:pic>
      <p:pic>
        <p:nvPicPr>
          <p:cNvPr id="34" name="Picture 33" descr="figure 1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59480" r="-27" b="998"/>
          <a:stretch/>
        </p:blipFill>
        <p:spPr>
          <a:xfrm rot="4612109">
            <a:off x="3876294" y="2120962"/>
            <a:ext cx="491281" cy="239222"/>
          </a:xfrm>
          <a:prstGeom prst="rect">
            <a:avLst/>
          </a:prstGeom>
        </p:spPr>
      </p:pic>
      <p:pic>
        <p:nvPicPr>
          <p:cNvPr id="35" name="Picture 34" descr="figure 1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59480" r="-27" b="998"/>
          <a:stretch/>
        </p:blipFill>
        <p:spPr>
          <a:xfrm rot="9794325">
            <a:off x="4704733" y="2081948"/>
            <a:ext cx="491281" cy="239222"/>
          </a:xfrm>
          <a:prstGeom prst="rect">
            <a:avLst/>
          </a:prstGeom>
        </p:spPr>
      </p:pic>
      <p:pic>
        <p:nvPicPr>
          <p:cNvPr id="36" name="Picture 35" descr="figure 1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59480" r="-27" b="998"/>
          <a:stretch/>
        </p:blipFill>
        <p:spPr>
          <a:xfrm rot="7886749">
            <a:off x="4656027" y="2693366"/>
            <a:ext cx="491281" cy="239222"/>
          </a:xfrm>
          <a:prstGeom prst="rect">
            <a:avLst/>
          </a:prstGeom>
        </p:spPr>
      </p:pic>
      <p:pic>
        <p:nvPicPr>
          <p:cNvPr id="37" name="Picture 36" descr="figure 1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59480" r="-27" b="998"/>
          <a:stretch/>
        </p:blipFill>
        <p:spPr>
          <a:xfrm rot="12402407">
            <a:off x="4048584" y="2845767"/>
            <a:ext cx="491281" cy="2392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39552" y="3820398"/>
            <a:ext cx="299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Fragments are sequenced…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24739" y="3820398"/>
            <a:ext cx="197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Reads come out.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663166" y="3028731"/>
            <a:ext cx="2641016" cy="9689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444162" y="4365104"/>
            <a:ext cx="5161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322415" y="4522268"/>
            <a:ext cx="4495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624830" y="4674831"/>
            <a:ext cx="535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771981" y="4844005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7701649" y="4844005"/>
            <a:ext cx="699074" cy="4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134023" y="5362056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456015" y="4365104"/>
            <a:ext cx="3644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617019" y="4679432"/>
            <a:ext cx="61856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991036" y="5033915"/>
            <a:ext cx="7810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165591" y="4996405"/>
            <a:ext cx="533400" cy="3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858977" y="5151981"/>
            <a:ext cx="5558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551015" y="5360468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703415" y="5512868"/>
            <a:ext cx="95744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829487" y="5666856"/>
            <a:ext cx="4741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771981" y="5820844"/>
            <a:ext cx="486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924381" y="5973244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881336" y="6127232"/>
            <a:ext cx="8203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" name="Picture 98" descr="12_04ChromosomeDuplicat.jpg"/>
          <p:cNvPicPr>
            <a:picLocks noChangeAspect="1"/>
          </p:cNvPicPr>
          <p:nvPr/>
        </p:nvPicPr>
        <p:blipFill>
          <a:blip r:embed="rId4"/>
          <a:srcRect t="5641" r="76739" b="7756"/>
          <a:stretch>
            <a:fillRect/>
          </a:stretch>
        </p:blipFill>
        <p:spPr>
          <a:xfrm>
            <a:off x="1115616" y="1778379"/>
            <a:ext cx="496703" cy="1369032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6252109" y="993502"/>
            <a:ext cx="225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DNA gets amplified and adapted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 rot="869796">
            <a:off x="6588617" y="2265445"/>
            <a:ext cx="268778" cy="66325"/>
            <a:chOff x="6963650" y="2354563"/>
            <a:chExt cx="511128" cy="66325"/>
          </a:xfrm>
        </p:grpSpPr>
        <p:pic>
          <p:nvPicPr>
            <p:cNvPr id="124" name="Picture 123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25" name="Rectangle 124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438274" y="2164062"/>
            <a:ext cx="268778" cy="66325"/>
            <a:chOff x="6963650" y="2354563"/>
            <a:chExt cx="511128" cy="66325"/>
          </a:xfrm>
        </p:grpSpPr>
        <p:pic>
          <p:nvPicPr>
            <p:cNvPr id="131" name="Picture 13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32" name="Rectangle 13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 rot="4102749">
            <a:off x="6958171" y="2125764"/>
            <a:ext cx="268778" cy="66325"/>
            <a:chOff x="6963650" y="2354563"/>
            <a:chExt cx="511128" cy="66325"/>
          </a:xfrm>
        </p:grpSpPr>
        <p:pic>
          <p:nvPicPr>
            <p:cNvPr id="135" name="Picture 13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36" name="Rectangle 13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807960" y="2151661"/>
            <a:ext cx="268778" cy="66325"/>
            <a:chOff x="6963650" y="2354563"/>
            <a:chExt cx="511128" cy="66325"/>
          </a:xfrm>
        </p:grpSpPr>
        <p:pic>
          <p:nvPicPr>
            <p:cNvPr id="139" name="Picture 138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40" name="Rectangle 139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 rot="952381">
            <a:off x="7026979" y="2298609"/>
            <a:ext cx="268778" cy="66325"/>
            <a:chOff x="6963650" y="2354563"/>
            <a:chExt cx="511128" cy="66325"/>
          </a:xfrm>
        </p:grpSpPr>
        <p:pic>
          <p:nvPicPr>
            <p:cNvPr id="143" name="Picture 142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44" name="Rectangle 143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 rot="20329582">
            <a:off x="6718550" y="2544498"/>
            <a:ext cx="268778" cy="66325"/>
            <a:chOff x="6963650" y="2354563"/>
            <a:chExt cx="511128" cy="66325"/>
          </a:xfrm>
        </p:grpSpPr>
        <p:pic>
          <p:nvPicPr>
            <p:cNvPr id="147" name="Picture 146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48" name="Rectangle 147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 rot="6815270">
            <a:off x="7062157" y="2530942"/>
            <a:ext cx="268778" cy="66325"/>
            <a:chOff x="6963650" y="2354563"/>
            <a:chExt cx="511128" cy="66325"/>
          </a:xfrm>
        </p:grpSpPr>
        <p:pic>
          <p:nvPicPr>
            <p:cNvPr id="151" name="Picture 15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52" name="Rectangle 15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 rot="18840073">
            <a:off x="7250599" y="2345106"/>
            <a:ext cx="268778" cy="66325"/>
            <a:chOff x="6963650" y="2354563"/>
            <a:chExt cx="511128" cy="66325"/>
          </a:xfrm>
        </p:grpSpPr>
        <p:pic>
          <p:nvPicPr>
            <p:cNvPr id="155" name="Picture 15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56" name="Rectangle 15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 rot="19365758">
            <a:off x="6699722" y="2056339"/>
            <a:ext cx="268778" cy="66325"/>
            <a:chOff x="6963650" y="2354563"/>
            <a:chExt cx="511128" cy="66325"/>
          </a:xfrm>
        </p:grpSpPr>
        <p:pic>
          <p:nvPicPr>
            <p:cNvPr id="159" name="Picture 158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60" name="Rectangle 159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 rot="869796">
            <a:off x="6741017" y="2417845"/>
            <a:ext cx="268778" cy="66325"/>
            <a:chOff x="6963650" y="2354563"/>
            <a:chExt cx="511128" cy="66325"/>
          </a:xfrm>
        </p:grpSpPr>
        <p:pic>
          <p:nvPicPr>
            <p:cNvPr id="163" name="Picture 162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64" name="Rectangle 163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/>
          <p:cNvGrpSpPr/>
          <p:nvPr/>
        </p:nvGrpSpPr>
        <p:grpSpPr>
          <a:xfrm rot="11640829">
            <a:off x="6590674" y="2316462"/>
            <a:ext cx="268778" cy="66325"/>
            <a:chOff x="6963650" y="2354563"/>
            <a:chExt cx="511128" cy="66325"/>
          </a:xfrm>
        </p:grpSpPr>
        <p:pic>
          <p:nvPicPr>
            <p:cNvPr id="167" name="Picture 166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68" name="Rectangle 167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/>
          <p:cNvGrpSpPr/>
          <p:nvPr/>
        </p:nvGrpSpPr>
        <p:grpSpPr>
          <a:xfrm rot="4102749">
            <a:off x="7110571" y="2278164"/>
            <a:ext cx="268778" cy="66325"/>
            <a:chOff x="6963650" y="2354563"/>
            <a:chExt cx="511128" cy="66325"/>
          </a:xfrm>
        </p:grpSpPr>
        <p:pic>
          <p:nvPicPr>
            <p:cNvPr id="171" name="Picture 17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72" name="Rectangle 17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960360" y="2304061"/>
            <a:ext cx="268778" cy="66325"/>
            <a:chOff x="6963650" y="2354563"/>
            <a:chExt cx="511128" cy="66325"/>
          </a:xfrm>
        </p:grpSpPr>
        <p:pic>
          <p:nvPicPr>
            <p:cNvPr id="175" name="Picture 17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76" name="Rectangle 17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/>
          <p:cNvGrpSpPr/>
          <p:nvPr/>
        </p:nvGrpSpPr>
        <p:grpSpPr>
          <a:xfrm rot="952381">
            <a:off x="7179379" y="2451009"/>
            <a:ext cx="268778" cy="66325"/>
            <a:chOff x="6963650" y="2354563"/>
            <a:chExt cx="511128" cy="66325"/>
          </a:xfrm>
        </p:grpSpPr>
        <p:pic>
          <p:nvPicPr>
            <p:cNvPr id="179" name="Picture 178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80" name="Rectangle 179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 rot="20329582">
            <a:off x="6870950" y="2696898"/>
            <a:ext cx="268778" cy="66325"/>
            <a:chOff x="6963650" y="2354563"/>
            <a:chExt cx="511128" cy="66325"/>
          </a:xfrm>
        </p:grpSpPr>
        <p:pic>
          <p:nvPicPr>
            <p:cNvPr id="183" name="Picture 182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84" name="Rectangle 183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/>
          <p:cNvGrpSpPr/>
          <p:nvPr/>
        </p:nvGrpSpPr>
        <p:grpSpPr>
          <a:xfrm rot="6815270">
            <a:off x="7214557" y="2683342"/>
            <a:ext cx="268778" cy="66325"/>
            <a:chOff x="6963650" y="2354563"/>
            <a:chExt cx="511128" cy="66325"/>
          </a:xfrm>
        </p:grpSpPr>
        <p:pic>
          <p:nvPicPr>
            <p:cNvPr id="187" name="Picture 186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88" name="Rectangle 187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 rot="18840073">
            <a:off x="7402999" y="2497506"/>
            <a:ext cx="268778" cy="66325"/>
            <a:chOff x="6963650" y="2354563"/>
            <a:chExt cx="511128" cy="66325"/>
          </a:xfrm>
        </p:grpSpPr>
        <p:pic>
          <p:nvPicPr>
            <p:cNvPr id="191" name="Picture 19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92" name="Rectangle 19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 rot="19365758">
            <a:off x="6852122" y="2208739"/>
            <a:ext cx="268778" cy="66325"/>
            <a:chOff x="6963650" y="2354563"/>
            <a:chExt cx="511128" cy="66325"/>
          </a:xfrm>
        </p:grpSpPr>
        <p:pic>
          <p:nvPicPr>
            <p:cNvPr id="195" name="Picture 19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96" name="Rectangle 19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 rot="869796">
            <a:off x="7357235" y="2100889"/>
            <a:ext cx="268778" cy="66325"/>
            <a:chOff x="6963650" y="2354563"/>
            <a:chExt cx="511128" cy="66325"/>
          </a:xfrm>
        </p:grpSpPr>
        <p:pic>
          <p:nvPicPr>
            <p:cNvPr id="271" name="Picture 27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272" name="Rectangle 27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Group 273"/>
          <p:cNvGrpSpPr/>
          <p:nvPr/>
        </p:nvGrpSpPr>
        <p:grpSpPr>
          <a:xfrm rot="2144139">
            <a:off x="7088147" y="1925737"/>
            <a:ext cx="210818" cy="67530"/>
            <a:chOff x="6963650" y="2354563"/>
            <a:chExt cx="511128" cy="66325"/>
          </a:xfrm>
        </p:grpSpPr>
        <p:pic>
          <p:nvPicPr>
            <p:cNvPr id="275" name="Picture 27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276" name="Rectangle 27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Group 277"/>
          <p:cNvGrpSpPr/>
          <p:nvPr/>
        </p:nvGrpSpPr>
        <p:grpSpPr>
          <a:xfrm rot="4102749">
            <a:off x="7726789" y="1961208"/>
            <a:ext cx="268778" cy="66325"/>
            <a:chOff x="6963650" y="2354563"/>
            <a:chExt cx="511128" cy="66325"/>
          </a:xfrm>
        </p:grpSpPr>
        <p:pic>
          <p:nvPicPr>
            <p:cNvPr id="279" name="Picture 278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280" name="Rectangle 279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7576578" y="1987105"/>
            <a:ext cx="268778" cy="66325"/>
            <a:chOff x="6963650" y="2354563"/>
            <a:chExt cx="511128" cy="66325"/>
          </a:xfrm>
        </p:grpSpPr>
        <p:pic>
          <p:nvPicPr>
            <p:cNvPr id="283" name="Picture 282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284" name="Rectangle 283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/>
          <p:cNvGrpSpPr/>
          <p:nvPr/>
        </p:nvGrpSpPr>
        <p:grpSpPr>
          <a:xfrm rot="952381">
            <a:off x="7795597" y="2134053"/>
            <a:ext cx="268778" cy="66325"/>
            <a:chOff x="6963650" y="2354563"/>
            <a:chExt cx="511128" cy="66325"/>
          </a:xfrm>
        </p:grpSpPr>
        <p:pic>
          <p:nvPicPr>
            <p:cNvPr id="287" name="Picture 286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288" name="Rectangle 287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Group 289"/>
          <p:cNvGrpSpPr/>
          <p:nvPr/>
        </p:nvGrpSpPr>
        <p:grpSpPr>
          <a:xfrm rot="20329582">
            <a:off x="7485531" y="2363594"/>
            <a:ext cx="357880" cy="73919"/>
            <a:chOff x="6963650" y="2354563"/>
            <a:chExt cx="511128" cy="66325"/>
          </a:xfrm>
        </p:grpSpPr>
        <p:pic>
          <p:nvPicPr>
            <p:cNvPr id="291" name="Picture 29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292" name="Rectangle 29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Group 293"/>
          <p:cNvGrpSpPr/>
          <p:nvPr/>
        </p:nvGrpSpPr>
        <p:grpSpPr>
          <a:xfrm rot="6815270">
            <a:off x="7830775" y="2366386"/>
            <a:ext cx="268778" cy="66325"/>
            <a:chOff x="6963650" y="2354563"/>
            <a:chExt cx="511128" cy="66325"/>
          </a:xfrm>
        </p:grpSpPr>
        <p:pic>
          <p:nvPicPr>
            <p:cNvPr id="295" name="Picture 29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296" name="Rectangle 29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Group 297"/>
          <p:cNvGrpSpPr/>
          <p:nvPr/>
        </p:nvGrpSpPr>
        <p:grpSpPr>
          <a:xfrm rot="18840073">
            <a:off x="8019217" y="2180550"/>
            <a:ext cx="268778" cy="66325"/>
            <a:chOff x="6963650" y="2354563"/>
            <a:chExt cx="511128" cy="66325"/>
          </a:xfrm>
        </p:grpSpPr>
        <p:pic>
          <p:nvPicPr>
            <p:cNvPr id="299" name="Picture 298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00" name="Rectangle 299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Group 301"/>
          <p:cNvGrpSpPr/>
          <p:nvPr/>
        </p:nvGrpSpPr>
        <p:grpSpPr>
          <a:xfrm rot="19365758">
            <a:off x="6900186" y="1769430"/>
            <a:ext cx="224900" cy="84027"/>
            <a:chOff x="6963650" y="2354563"/>
            <a:chExt cx="511128" cy="66325"/>
          </a:xfrm>
        </p:grpSpPr>
        <p:pic>
          <p:nvPicPr>
            <p:cNvPr id="303" name="Picture 302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04" name="Rectangle 303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Group 305"/>
          <p:cNvGrpSpPr/>
          <p:nvPr/>
        </p:nvGrpSpPr>
        <p:grpSpPr>
          <a:xfrm rot="869796">
            <a:off x="7323347" y="1819055"/>
            <a:ext cx="407314" cy="60816"/>
            <a:chOff x="6963650" y="2354563"/>
            <a:chExt cx="511128" cy="66325"/>
          </a:xfrm>
        </p:grpSpPr>
        <p:pic>
          <p:nvPicPr>
            <p:cNvPr id="307" name="Picture 306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08" name="Rectangle 307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Group 309"/>
          <p:cNvGrpSpPr/>
          <p:nvPr/>
        </p:nvGrpSpPr>
        <p:grpSpPr>
          <a:xfrm rot="21443654">
            <a:off x="7534170" y="2220081"/>
            <a:ext cx="268778" cy="66325"/>
            <a:chOff x="6963650" y="2354563"/>
            <a:chExt cx="511128" cy="66325"/>
          </a:xfrm>
        </p:grpSpPr>
        <p:pic>
          <p:nvPicPr>
            <p:cNvPr id="311" name="Picture 31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12" name="Rectangle 31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Group 313"/>
          <p:cNvGrpSpPr/>
          <p:nvPr/>
        </p:nvGrpSpPr>
        <p:grpSpPr>
          <a:xfrm rot="4102749">
            <a:off x="7879189" y="2113608"/>
            <a:ext cx="268778" cy="66325"/>
            <a:chOff x="6963650" y="2354563"/>
            <a:chExt cx="511128" cy="66325"/>
          </a:xfrm>
        </p:grpSpPr>
        <p:pic>
          <p:nvPicPr>
            <p:cNvPr id="315" name="Picture 31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16" name="Rectangle 31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7728978" y="2139505"/>
            <a:ext cx="268778" cy="66325"/>
            <a:chOff x="6963650" y="2354563"/>
            <a:chExt cx="511128" cy="66325"/>
          </a:xfrm>
        </p:grpSpPr>
        <p:pic>
          <p:nvPicPr>
            <p:cNvPr id="319" name="Picture 318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20" name="Rectangle 319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Group 321"/>
          <p:cNvGrpSpPr/>
          <p:nvPr/>
        </p:nvGrpSpPr>
        <p:grpSpPr>
          <a:xfrm rot="952381">
            <a:off x="7947997" y="2286453"/>
            <a:ext cx="268778" cy="66325"/>
            <a:chOff x="6963650" y="2354563"/>
            <a:chExt cx="511128" cy="66325"/>
          </a:xfrm>
        </p:grpSpPr>
        <p:pic>
          <p:nvPicPr>
            <p:cNvPr id="323" name="Picture 322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24" name="Rectangle 323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Group 325"/>
          <p:cNvGrpSpPr/>
          <p:nvPr/>
        </p:nvGrpSpPr>
        <p:grpSpPr>
          <a:xfrm rot="20329582">
            <a:off x="7639568" y="2532342"/>
            <a:ext cx="268778" cy="66325"/>
            <a:chOff x="6963650" y="2354563"/>
            <a:chExt cx="511128" cy="66325"/>
          </a:xfrm>
        </p:grpSpPr>
        <p:pic>
          <p:nvPicPr>
            <p:cNvPr id="327" name="Picture 326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28" name="Rectangle 327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Group 329"/>
          <p:cNvGrpSpPr/>
          <p:nvPr/>
        </p:nvGrpSpPr>
        <p:grpSpPr>
          <a:xfrm rot="6815270">
            <a:off x="7829005" y="2603990"/>
            <a:ext cx="365303" cy="54486"/>
            <a:chOff x="6963650" y="2354563"/>
            <a:chExt cx="511128" cy="66325"/>
          </a:xfrm>
        </p:grpSpPr>
        <p:pic>
          <p:nvPicPr>
            <p:cNvPr id="331" name="Picture 33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32" name="Rectangle 33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Group 333"/>
          <p:cNvGrpSpPr/>
          <p:nvPr/>
        </p:nvGrpSpPr>
        <p:grpSpPr>
          <a:xfrm rot="18840073">
            <a:off x="8171617" y="2332950"/>
            <a:ext cx="268778" cy="66325"/>
            <a:chOff x="6963650" y="2354563"/>
            <a:chExt cx="511128" cy="66325"/>
          </a:xfrm>
        </p:grpSpPr>
        <p:pic>
          <p:nvPicPr>
            <p:cNvPr id="335" name="Picture 33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36" name="Rectangle 33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Group 337"/>
          <p:cNvGrpSpPr/>
          <p:nvPr/>
        </p:nvGrpSpPr>
        <p:grpSpPr>
          <a:xfrm rot="19365758">
            <a:off x="7620740" y="2044183"/>
            <a:ext cx="268778" cy="66325"/>
            <a:chOff x="6963650" y="2354563"/>
            <a:chExt cx="511128" cy="66325"/>
          </a:xfrm>
        </p:grpSpPr>
        <p:pic>
          <p:nvPicPr>
            <p:cNvPr id="339" name="Picture 338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40" name="Rectangle 339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2" name="Straight Arrow Connector 341"/>
          <p:cNvCxnSpPr/>
          <p:nvPr/>
        </p:nvCxnSpPr>
        <p:spPr>
          <a:xfrm>
            <a:off x="5392649" y="2345106"/>
            <a:ext cx="92976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5" name="Group 344"/>
          <p:cNvGrpSpPr/>
          <p:nvPr/>
        </p:nvGrpSpPr>
        <p:grpSpPr>
          <a:xfrm>
            <a:off x="6881336" y="2876336"/>
            <a:ext cx="407732" cy="61368"/>
            <a:chOff x="6963629" y="2354567"/>
            <a:chExt cx="511149" cy="66325"/>
          </a:xfrm>
        </p:grpSpPr>
        <p:pic>
          <p:nvPicPr>
            <p:cNvPr id="346" name="Picture 345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29" y="2354567"/>
              <a:ext cx="491280" cy="66325"/>
            </a:xfrm>
            <a:prstGeom prst="rect">
              <a:avLst/>
            </a:prstGeom>
          </p:spPr>
        </p:pic>
        <p:sp>
          <p:nvSpPr>
            <p:cNvPr id="347" name="Rectangle 346"/>
            <p:cNvSpPr/>
            <p:nvPr/>
          </p:nvSpPr>
          <p:spPr>
            <a:xfrm>
              <a:off x="6974829" y="2364071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Group 348"/>
          <p:cNvGrpSpPr/>
          <p:nvPr/>
        </p:nvGrpSpPr>
        <p:grpSpPr>
          <a:xfrm rot="952381">
            <a:off x="7559411" y="3023279"/>
            <a:ext cx="268778" cy="66325"/>
            <a:chOff x="6963650" y="2354563"/>
            <a:chExt cx="511128" cy="66325"/>
          </a:xfrm>
        </p:grpSpPr>
        <p:pic>
          <p:nvPicPr>
            <p:cNvPr id="350" name="Picture 349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51" name="Rectangle 350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Group 352"/>
          <p:cNvGrpSpPr/>
          <p:nvPr/>
        </p:nvGrpSpPr>
        <p:grpSpPr>
          <a:xfrm rot="6815270">
            <a:off x="7594589" y="3255612"/>
            <a:ext cx="268778" cy="66325"/>
            <a:chOff x="6963650" y="2354563"/>
            <a:chExt cx="511128" cy="66325"/>
          </a:xfrm>
        </p:grpSpPr>
        <p:pic>
          <p:nvPicPr>
            <p:cNvPr id="354" name="Picture 353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55" name="Rectangle 354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Group 356"/>
          <p:cNvGrpSpPr/>
          <p:nvPr/>
        </p:nvGrpSpPr>
        <p:grpSpPr>
          <a:xfrm rot="18840073">
            <a:off x="7783031" y="3069776"/>
            <a:ext cx="268778" cy="66325"/>
            <a:chOff x="6963650" y="2354563"/>
            <a:chExt cx="511128" cy="66325"/>
          </a:xfrm>
        </p:grpSpPr>
        <p:pic>
          <p:nvPicPr>
            <p:cNvPr id="358" name="Picture 357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59" name="Rectangle 358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Group 360"/>
          <p:cNvGrpSpPr/>
          <p:nvPr/>
        </p:nvGrpSpPr>
        <p:grpSpPr>
          <a:xfrm rot="869796">
            <a:off x="7273449" y="3142515"/>
            <a:ext cx="268778" cy="66325"/>
            <a:chOff x="6963650" y="2354563"/>
            <a:chExt cx="511128" cy="66325"/>
          </a:xfrm>
        </p:grpSpPr>
        <p:pic>
          <p:nvPicPr>
            <p:cNvPr id="362" name="Picture 361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63" name="Rectangle 362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Group 364"/>
          <p:cNvGrpSpPr/>
          <p:nvPr/>
        </p:nvGrpSpPr>
        <p:grpSpPr>
          <a:xfrm rot="4102749">
            <a:off x="7614302" y="2740903"/>
            <a:ext cx="268778" cy="66325"/>
            <a:chOff x="6963650" y="2354563"/>
            <a:chExt cx="511128" cy="66325"/>
          </a:xfrm>
        </p:grpSpPr>
        <p:pic>
          <p:nvPicPr>
            <p:cNvPr id="366" name="Picture 365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67" name="Rectangle 366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7492792" y="3028731"/>
            <a:ext cx="268778" cy="66325"/>
            <a:chOff x="6963650" y="2354563"/>
            <a:chExt cx="511128" cy="66325"/>
          </a:xfrm>
        </p:grpSpPr>
        <p:pic>
          <p:nvPicPr>
            <p:cNvPr id="370" name="Picture 369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71" name="Rectangle 370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Group 372"/>
          <p:cNvGrpSpPr/>
          <p:nvPr/>
        </p:nvGrpSpPr>
        <p:grpSpPr>
          <a:xfrm rot="952381">
            <a:off x="7711811" y="3175679"/>
            <a:ext cx="268778" cy="66325"/>
            <a:chOff x="6963650" y="2354563"/>
            <a:chExt cx="511128" cy="66325"/>
          </a:xfrm>
        </p:grpSpPr>
        <p:pic>
          <p:nvPicPr>
            <p:cNvPr id="374" name="Picture 373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75" name="Rectangle 374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Group 376"/>
          <p:cNvGrpSpPr/>
          <p:nvPr/>
        </p:nvGrpSpPr>
        <p:grpSpPr>
          <a:xfrm rot="20329582">
            <a:off x="7403382" y="3421568"/>
            <a:ext cx="268778" cy="66325"/>
            <a:chOff x="6963650" y="2354563"/>
            <a:chExt cx="511128" cy="66325"/>
          </a:xfrm>
        </p:grpSpPr>
        <p:pic>
          <p:nvPicPr>
            <p:cNvPr id="378" name="Picture 377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79" name="Rectangle 378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Group 380"/>
          <p:cNvGrpSpPr/>
          <p:nvPr/>
        </p:nvGrpSpPr>
        <p:grpSpPr>
          <a:xfrm rot="6815270">
            <a:off x="7746989" y="3408012"/>
            <a:ext cx="268778" cy="66325"/>
            <a:chOff x="6963650" y="2354563"/>
            <a:chExt cx="511128" cy="66325"/>
          </a:xfrm>
        </p:grpSpPr>
        <p:pic>
          <p:nvPicPr>
            <p:cNvPr id="382" name="Picture 381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83" name="Rectangle 382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Group 384"/>
          <p:cNvGrpSpPr/>
          <p:nvPr/>
        </p:nvGrpSpPr>
        <p:grpSpPr>
          <a:xfrm rot="18840073">
            <a:off x="7935431" y="3222176"/>
            <a:ext cx="268778" cy="66325"/>
            <a:chOff x="6963650" y="2354563"/>
            <a:chExt cx="511128" cy="66325"/>
          </a:xfrm>
        </p:grpSpPr>
        <p:pic>
          <p:nvPicPr>
            <p:cNvPr id="386" name="Picture 385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87" name="Rectangle 386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Group 388"/>
          <p:cNvGrpSpPr/>
          <p:nvPr/>
        </p:nvGrpSpPr>
        <p:grpSpPr>
          <a:xfrm rot="19365758">
            <a:off x="7384554" y="2783481"/>
            <a:ext cx="268778" cy="66325"/>
            <a:chOff x="6963650" y="2354563"/>
            <a:chExt cx="511128" cy="66325"/>
          </a:xfrm>
        </p:grpSpPr>
        <p:pic>
          <p:nvPicPr>
            <p:cNvPr id="390" name="Picture 389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91" name="Rectangle 390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Group 392"/>
          <p:cNvGrpSpPr/>
          <p:nvPr/>
        </p:nvGrpSpPr>
        <p:grpSpPr>
          <a:xfrm rot="19661023">
            <a:off x="7978717" y="2775627"/>
            <a:ext cx="268778" cy="66325"/>
            <a:chOff x="6963650" y="2354563"/>
            <a:chExt cx="511128" cy="66325"/>
          </a:xfrm>
        </p:grpSpPr>
        <p:pic>
          <p:nvPicPr>
            <p:cNvPr id="394" name="Picture 393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95" name="Rectangle 394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Group 396"/>
          <p:cNvGrpSpPr/>
          <p:nvPr/>
        </p:nvGrpSpPr>
        <p:grpSpPr>
          <a:xfrm rot="20329582">
            <a:off x="8019600" y="3104612"/>
            <a:ext cx="268778" cy="66325"/>
            <a:chOff x="6963650" y="2354563"/>
            <a:chExt cx="511128" cy="66325"/>
          </a:xfrm>
        </p:grpSpPr>
        <p:pic>
          <p:nvPicPr>
            <p:cNvPr id="398" name="Picture 397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99" name="Rectangle 398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Group 400"/>
          <p:cNvGrpSpPr/>
          <p:nvPr/>
        </p:nvGrpSpPr>
        <p:grpSpPr>
          <a:xfrm rot="21443654">
            <a:off x="8066602" y="2944751"/>
            <a:ext cx="268778" cy="66325"/>
            <a:chOff x="6963650" y="2354563"/>
            <a:chExt cx="511128" cy="66325"/>
          </a:xfrm>
        </p:grpSpPr>
        <p:pic>
          <p:nvPicPr>
            <p:cNvPr id="402" name="Picture 401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403" name="Rectangle 402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Group 404"/>
          <p:cNvGrpSpPr/>
          <p:nvPr/>
        </p:nvGrpSpPr>
        <p:grpSpPr>
          <a:xfrm>
            <a:off x="8407678" y="2852936"/>
            <a:ext cx="268778" cy="66325"/>
            <a:chOff x="6963650" y="2354563"/>
            <a:chExt cx="511128" cy="66325"/>
          </a:xfrm>
        </p:grpSpPr>
        <p:pic>
          <p:nvPicPr>
            <p:cNvPr id="406" name="Picture 405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407" name="Rectangle 406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Group 408"/>
          <p:cNvGrpSpPr/>
          <p:nvPr/>
        </p:nvGrpSpPr>
        <p:grpSpPr>
          <a:xfrm rot="20329582">
            <a:off x="8068854" y="3276290"/>
            <a:ext cx="372100" cy="47987"/>
            <a:chOff x="6963650" y="2354563"/>
            <a:chExt cx="511128" cy="66325"/>
          </a:xfrm>
        </p:grpSpPr>
        <p:pic>
          <p:nvPicPr>
            <p:cNvPr id="410" name="Picture 409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411" name="Rectangle 410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51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read</a:t>
            </a:r>
            <a:endParaRPr lang="en-US" dirty="0"/>
          </a:p>
        </p:txBody>
      </p:sp>
      <p:pic>
        <p:nvPicPr>
          <p:cNvPr id="68" name="Picture 67" descr="hiseq-2500-available-now.jpg"/>
          <p:cNvPicPr>
            <a:picLocks noChangeAspect="1"/>
          </p:cNvPicPr>
          <p:nvPr/>
        </p:nvPicPr>
        <p:blipFill>
          <a:blip r:embed="rId2"/>
          <a:srcRect l="8858" r="53150"/>
          <a:stretch>
            <a:fillRect/>
          </a:stretch>
        </p:blipFill>
        <p:spPr>
          <a:xfrm>
            <a:off x="4147088" y="2780928"/>
            <a:ext cx="673421" cy="504056"/>
          </a:xfrm>
          <a:prstGeom prst="rect">
            <a:avLst/>
          </a:prstGeom>
        </p:spPr>
      </p:pic>
      <p:cxnSp>
        <p:nvCxnSpPr>
          <p:cNvPr id="71" name="Straight Arrow Connector 70"/>
          <p:cNvCxnSpPr/>
          <p:nvPr/>
        </p:nvCxnSpPr>
        <p:spPr>
          <a:xfrm>
            <a:off x="4522623" y="2204864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525445" y="3429000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1484299" y="1952836"/>
            <a:ext cx="6432554" cy="105259"/>
            <a:chOff x="1137674" y="1484784"/>
            <a:chExt cx="6432554" cy="105259"/>
          </a:xfrm>
        </p:grpSpPr>
        <p:grpSp>
          <p:nvGrpSpPr>
            <p:cNvPr id="80" name="Group 79"/>
            <p:cNvGrpSpPr/>
            <p:nvPr/>
          </p:nvGrpSpPr>
          <p:grpSpPr>
            <a:xfrm>
              <a:off x="1331640" y="1484784"/>
              <a:ext cx="6044622" cy="105259"/>
              <a:chOff x="971600" y="1484784"/>
              <a:chExt cx="6044622" cy="105259"/>
            </a:xfrm>
          </p:grpSpPr>
          <p:pic>
            <p:nvPicPr>
              <p:cNvPr id="57" name="Picture 56" descr="figure 1-02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83" t="59480" r="4248" b="998"/>
              <a:stretch/>
            </p:blipFill>
            <p:spPr>
              <a:xfrm>
                <a:off x="2490800" y="1484784"/>
                <a:ext cx="1519200" cy="100212"/>
              </a:xfrm>
              <a:prstGeom prst="rect">
                <a:avLst/>
              </a:prstGeom>
            </p:spPr>
          </p:pic>
          <p:pic>
            <p:nvPicPr>
              <p:cNvPr id="59" name="Picture 58" descr="figure 1-02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83" t="59480" r="4248" b="998"/>
              <a:stretch/>
            </p:blipFill>
            <p:spPr>
              <a:xfrm>
                <a:off x="3977822" y="1489831"/>
                <a:ext cx="1519200" cy="100212"/>
              </a:xfrm>
              <a:prstGeom prst="rect">
                <a:avLst/>
              </a:prstGeom>
            </p:spPr>
          </p:pic>
          <p:pic>
            <p:nvPicPr>
              <p:cNvPr id="77" name="Picture 76" descr="figure 1-02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83" t="59480" r="4248" b="998"/>
              <a:stretch/>
            </p:blipFill>
            <p:spPr>
              <a:xfrm>
                <a:off x="971600" y="1484784"/>
                <a:ext cx="1519200" cy="100212"/>
              </a:xfrm>
              <a:prstGeom prst="rect">
                <a:avLst/>
              </a:prstGeom>
            </p:spPr>
          </p:pic>
          <p:pic>
            <p:nvPicPr>
              <p:cNvPr id="79" name="Picture 78" descr="figure 1-02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83" t="59480" r="4248" b="998"/>
              <a:stretch/>
            </p:blipFill>
            <p:spPr>
              <a:xfrm>
                <a:off x="5497022" y="1489831"/>
                <a:ext cx="1519200" cy="100212"/>
              </a:xfrm>
              <a:prstGeom prst="rect">
                <a:avLst/>
              </a:prstGeom>
            </p:spPr>
          </p:pic>
        </p:grpSp>
        <p:sp>
          <p:nvSpPr>
            <p:cNvPr id="81" name="Rectangle 80"/>
            <p:cNvSpPr/>
            <p:nvPr/>
          </p:nvSpPr>
          <p:spPr>
            <a:xfrm>
              <a:off x="1137674" y="1501786"/>
              <a:ext cx="193966" cy="602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376262" y="1509329"/>
              <a:ext cx="193966" cy="6028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1678265" y="1741674"/>
            <a:ext cx="6875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6924985" y="1741674"/>
            <a:ext cx="6875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273497" y="1268760"/>
            <a:ext cx="1416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Direction of read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6620709" y="1269753"/>
            <a:ext cx="142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Direction</a:t>
            </a:r>
            <a:r>
              <a:rPr lang="en-US" sz="1600" dirty="0" smtClean="0"/>
              <a:t> </a:t>
            </a:r>
            <a:r>
              <a:rPr lang="en-US" sz="1400" dirty="0" smtClean="0"/>
              <a:t>of read</a:t>
            </a:r>
            <a:endParaRPr lang="en-US" sz="14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868181" y="4132511"/>
            <a:ext cx="9361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88661" y="4134099"/>
            <a:ext cx="9361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804285" y="4132511"/>
            <a:ext cx="3384376" cy="3176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05976" y="3412754"/>
            <a:ext cx="13216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“Insert size”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3466824" y="3782086"/>
            <a:ext cx="97064" cy="22297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88911" y="4643486"/>
            <a:ext cx="1473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“Paired ends”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2689582" y="4293097"/>
            <a:ext cx="1018322" cy="43204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261978" y="4307515"/>
            <a:ext cx="926683" cy="4630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4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read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68181" y="4132511"/>
            <a:ext cx="5256584" cy="3176"/>
            <a:chOff x="1868181" y="4132511"/>
            <a:chExt cx="5256584" cy="317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868181" y="4132511"/>
              <a:ext cx="93610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188661" y="4134099"/>
              <a:ext cx="93610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804285" y="4132511"/>
              <a:ext cx="3384376" cy="3176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H="1">
            <a:off x="1678265" y="4509120"/>
            <a:ext cx="544194" cy="1296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3528" y="6084004"/>
            <a:ext cx="611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AGGCAGGC</a:t>
            </a:r>
            <a:r>
              <a:rPr lang="en-US" sz="1600" dirty="0" smtClean="0">
                <a:solidFill>
                  <a:srgbClr val="948A54"/>
                </a:solidFill>
                <a:latin typeface="Courier"/>
                <a:cs typeface="Courier"/>
              </a:rPr>
              <a:t>T</a:t>
            </a:r>
            <a:r>
              <a:rPr lang="en-US" sz="1600" dirty="0" smtClean="0">
                <a:latin typeface="Courier"/>
                <a:cs typeface="Courier"/>
              </a:rPr>
              <a:t>TTAGGCTAGGCAGTCCCTA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urier"/>
                <a:cs typeface="Courier"/>
              </a:rPr>
              <a:t>G</a:t>
            </a:r>
            <a:r>
              <a:rPr lang="en-US" sz="1600" dirty="0" smtClean="0">
                <a:latin typeface="Courier"/>
                <a:cs typeface="Courier"/>
              </a:rPr>
              <a:t>GCCGCCGCTTGCATA</a:t>
            </a:r>
            <a:r>
              <a:rPr lang="en-US" sz="1600" dirty="0" smtClean="0">
                <a:solidFill>
                  <a:srgbClr val="948A54"/>
                </a:solidFill>
                <a:latin typeface="Courier"/>
                <a:cs typeface="Courier"/>
              </a:rPr>
              <a:t>TGC</a:t>
            </a:r>
            <a:r>
              <a:rPr lang="en-U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433857" y="4509120"/>
            <a:ext cx="186853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52357" y="5479758"/>
            <a:ext cx="57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…G</a:t>
            </a:r>
            <a:r>
              <a:rPr lang="en-US" dirty="0" smtClean="0">
                <a:solidFill>
                  <a:srgbClr val="948A54"/>
                </a:solidFill>
                <a:latin typeface="Courier"/>
                <a:cs typeface="Courier"/>
              </a:rPr>
              <a:t>GT</a:t>
            </a:r>
            <a:r>
              <a:rPr lang="en-US" dirty="0" smtClean="0">
                <a:latin typeface="Courier"/>
                <a:cs typeface="Courier"/>
              </a:rPr>
              <a:t>GTCTGTA</a:t>
            </a:r>
            <a:r>
              <a:rPr lang="en-US" dirty="0" smtClean="0">
                <a:solidFill>
                  <a:srgbClr val="948A54"/>
                </a:solidFill>
                <a:latin typeface="Courier"/>
                <a:cs typeface="Courier"/>
              </a:rPr>
              <a:t>T</a:t>
            </a:r>
            <a:r>
              <a:rPr lang="en-US" dirty="0" smtClean="0">
                <a:latin typeface="Courier"/>
                <a:cs typeface="Courier"/>
              </a:rPr>
              <a:t>TGAATTGCCGCTAGCTAG</a:t>
            </a:r>
            <a:r>
              <a:rPr lang="en-US" dirty="0" smtClean="0">
                <a:solidFill>
                  <a:srgbClr val="948A54"/>
                </a:solidFill>
                <a:latin typeface="Courier"/>
                <a:cs typeface="Courier"/>
              </a:rPr>
              <a:t>ACT</a:t>
            </a:r>
            <a:r>
              <a:rPr lang="en-US" dirty="0" smtClean="0">
                <a:latin typeface="Courier"/>
                <a:cs typeface="Courier"/>
              </a:rPr>
              <a:t>AGCTAC</a:t>
            </a:r>
            <a:endParaRPr lang="en-US" dirty="0">
              <a:latin typeface="Courier"/>
              <a:cs typeface="Courier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428021" y="6021288"/>
            <a:ext cx="6875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8175709" y="5373216"/>
            <a:ext cx="6875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67" descr="hiseq-2500-available-now.jpg"/>
          <p:cNvPicPr>
            <a:picLocks noChangeAspect="1"/>
          </p:cNvPicPr>
          <p:nvPr/>
        </p:nvPicPr>
        <p:blipFill>
          <a:blip r:embed="rId2"/>
          <a:srcRect l="8858" r="53150"/>
          <a:stretch>
            <a:fillRect/>
          </a:stretch>
        </p:blipFill>
        <p:spPr>
          <a:xfrm>
            <a:off x="4147088" y="2780928"/>
            <a:ext cx="673421" cy="504056"/>
          </a:xfrm>
          <a:prstGeom prst="rect">
            <a:avLst/>
          </a:prstGeom>
        </p:spPr>
      </p:pic>
      <p:cxnSp>
        <p:nvCxnSpPr>
          <p:cNvPr id="71" name="Straight Arrow Connector 70"/>
          <p:cNvCxnSpPr/>
          <p:nvPr/>
        </p:nvCxnSpPr>
        <p:spPr>
          <a:xfrm>
            <a:off x="4522623" y="2204864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525445" y="3429000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1484299" y="1952836"/>
            <a:ext cx="6432554" cy="105259"/>
            <a:chOff x="1137674" y="1484784"/>
            <a:chExt cx="6432554" cy="105259"/>
          </a:xfrm>
        </p:grpSpPr>
        <p:grpSp>
          <p:nvGrpSpPr>
            <p:cNvPr id="80" name="Group 79"/>
            <p:cNvGrpSpPr/>
            <p:nvPr/>
          </p:nvGrpSpPr>
          <p:grpSpPr>
            <a:xfrm>
              <a:off x="1331640" y="1484784"/>
              <a:ext cx="6044622" cy="105259"/>
              <a:chOff x="971600" y="1484784"/>
              <a:chExt cx="6044622" cy="105259"/>
            </a:xfrm>
          </p:grpSpPr>
          <p:pic>
            <p:nvPicPr>
              <p:cNvPr id="57" name="Picture 56" descr="figure 1-02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83" t="59480" r="4248" b="998"/>
              <a:stretch/>
            </p:blipFill>
            <p:spPr>
              <a:xfrm>
                <a:off x="2490800" y="1484784"/>
                <a:ext cx="1519200" cy="100212"/>
              </a:xfrm>
              <a:prstGeom prst="rect">
                <a:avLst/>
              </a:prstGeom>
            </p:spPr>
          </p:pic>
          <p:pic>
            <p:nvPicPr>
              <p:cNvPr id="59" name="Picture 58" descr="figure 1-02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83" t="59480" r="4248" b="998"/>
              <a:stretch/>
            </p:blipFill>
            <p:spPr>
              <a:xfrm>
                <a:off x="3977822" y="1489831"/>
                <a:ext cx="1519200" cy="100212"/>
              </a:xfrm>
              <a:prstGeom prst="rect">
                <a:avLst/>
              </a:prstGeom>
            </p:spPr>
          </p:pic>
          <p:pic>
            <p:nvPicPr>
              <p:cNvPr id="77" name="Picture 76" descr="figure 1-02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83" t="59480" r="4248" b="998"/>
              <a:stretch/>
            </p:blipFill>
            <p:spPr>
              <a:xfrm>
                <a:off x="971600" y="1484784"/>
                <a:ext cx="1519200" cy="100212"/>
              </a:xfrm>
              <a:prstGeom prst="rect">
                <a:avLst/>
              </a:prstGeom>
            </p:spPr>
          </p:pic>
          <p:pic>
            <p:nvPicPr>
              <p:cNvPr id="79" name="Picture 78" descr="figure 1-02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83" t="59480" r="4248" b="998"/>
              <a:stretch/>
            </p:blipFill>
            <p:spPr>
              <a:xfrm>
                <a:off x="5497022" y="1489831"/>
                <a:ext cx="1519200" cy="100212"/>
              </a:xfrm>
              <a:prstGeom prst="rect">
                <a:avLst/>
              </a:prstGeom>
            </p:spPr>
          </p:pic>
        </p:grpSp>
        <p:sp>
          <p:nvSpPr>
            <p:cNvPr id="81" name="Rectangle 80"/>
            <p:cNvSpPr/>
            <p:nvPr/>
          </p:nvSpPr>
          <p:spPr>
            <a:xfrm>
              <a:off x="1137674" y="1501786"/>
              <a:ext cx="193966" cy="602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376262" y="1509329"/>
              <a:ext cx="193966" cy="6028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1678265" y="1741674"/>
            <a:ext cx="6875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6924985" y="1741674"/>
            <a:ext cx="6875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273497" y="1268760"/>
            <a:ext cx="1416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Direction of read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6620709" y="1269753"/>
            <a:ext cx="142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Direction</a:t>
            </a:r>
            <a:r>
              <a:rPr lang="en-US" sz="1600" dirty="0" smtClean="0"/>
              <a:t> </a:t>
            </a:r>
            <a:r>
              <a:rPr lang="en-US" sz="1400" dirty="0" smtClean="0"/>
              <a:t>of read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213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read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68181" y="4132511"/>
            <a:ext cx="5256584" cy="3176"/>
            <a:chOff x="1868181" y="4132511"/>
            <a:chExt cx="5256584" cy="317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868181" y="4132511"/>
              <a:ext cx="93610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188661" y="4134099"/>
              <a:ext cx="93610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804285" y="4132511"/>
              <a:ext cx="3384376" cy="3176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H="1">
            <a:off x="1678265" y="4509120"/>
            <a:ext cx="544194" cy="1296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3528" y="6084004"/>
            <a:ext cx="611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AGGCAGGC</a:t>
            </a:r>
            <a:r>
              <a:rPr lang="en-US" sz="1600" dirty="0" smtClean="0">
                <a:solidFill>
                  <a:srgbClr val="948A54"/>
                </a:solidFill>
                <a:latin typeface="Courier"/>
                <a:cs typeface="Courier"/>
              </a:rPr>
              <a:t>T</a:t>
            </a:r>
            <a:r>
              <a:rPr lang="en-US" sz="1600" dirty="0" smtClean="0">
                <a:latin typeface="Courier"/>
                <a:cs typeface="Courier"/>
              </a:rPr>
              <a:t>TTAGGCTAGGCAGTCCCTA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urier"/>
                <a:cs typeface="Courier"/>
              </a:rPr>
              <a:t>G</a:t>
            </a:r>
            <a:r>
              <a:rPr lang="en-US" sz="1600" dirty="0" smtClean="0">
                <a:latin typeface="Courier"/>
                <a:cs typeface="Courier"/>
              </a:rPr>
              <a:t>GCCGCCGCTTGCATA</a:t>
            </a:r>
            <a:r>
              <a:rPr lang="en-US" sz="1600" dirty="0" smtClean="0">
                <a:solidFill>
                  <a:srgbClr val="948A54"/>
                </a:solidFill>
                <a:latin typeface="Courier"/>
                <a:cs typeface="Courier"/>
              </a:rPr>
              <a:t>TGC</a:t>
            </a:r>
            <a:r>
              <a:rPr lang="en-U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433857" y="4509120"/>
            <a:ext cx="186853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52357" y="5479758"/>
            <a:ext cx="57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…G</a:t>
            </a:r>
            <a:r>
              <a:rPr lang="en-US" dirty="0" smtClean="0">
                <a:solidFill>
                  <a:srgbClr val="948A54"/>
                </a:solidFill>
                <a:latin typeface="Courier"/>
                <a:cs typeface="Courier"/>
              </a:rPr>
              <a:t>GT</a:t>
            </a:r>
            <a:r>
              <a:rPr lang="en-US" dirty="0" smtClean="0">
                <a:latin typeface="Courier"/>
                <a:cs typeface="Courier"/>
              </a:rPr>
              <a:t>GTCTGTA</a:t>
            </a:r>
            <a:r>
              <a:rPr lang="en-US" dirty="0" smtClean="0">
                <a:solidFill>
                  <a:srgbClr val="948A54"/>
                </a:solidFill>
                <a:latin typeface="Courier"/>
                <a:cs typeface="Courier"/>
              </a:rPr>
              <a:t>T</a:t>
            </a:r>
            <a:r>
              <a:rPr lang="en-US" dirty="0" smtClean="0">
                <a:latin typeface="Courier"/>
                <a:cs typeface="Courier"/>
              </a:rPr>
              <a:t>TGAATTGCCGCTAGCTAG</a:t>
            </a:r>
            <a:r>
              <a:rPr lang="en-US" dirty="0" smtClean="0">
                <a:solidFill>
                  <a:srgbClr val="948A54"/>
                </a:solidFill>
                <a:latin typeface="Courier"/>
                <a:cs typeface="Courier"/>
              </a:rPr>
              <a:t>ACT</a:t>
            </a:r>
            <a:r>
              <a:rPr lang="en-US" dirty="0" smtClean="0">
                <a:latin typeface="Courier"/>
                <a:cs typeface="Courier"/>
              </a:rPr>
              <a:t>AGCTAC</a:t>
            </a:r>
            <a:endParaRPr lang="en-US" dirty="0">
              <a:latin typeface="Courier"/>
              <a:cs typeface="Courier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428021" y="6021288"/>
            <a:ext cx="6875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8175709" y="5373216"/>
            <a:ext cx="6875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67" descr="hiseq-2500-available-now.jpg"/>
          <p:cNvPicPr>
            <a:picLocks noChangeAspect="1"/>
          </p:cNvPicPr>
          <p:nvPr/>
        </p:nvPicPr>
        <p:blipFill>
          <a:blip r:embed="rId2"/>
          <a:srcRect l="8858" r="53150"/>
          <a:stretch>
            <a:fillRect/>
          </a:stretch>
        </p:blipFill>
        <p:spPr>
          <a:xfrm>
            <a:off x="4147088" y="2780928"/>
            <a:ext cx="673421" cy="504056"/>
          </a:xfrm>
          <a:prstGeom prst="rect">
            <a:avLst/>
          </a:prstGeom>
        </p:spPr>
      </p:pic>
      <p:cxnSp>
        <p:nvCxnSpPr>
          <p:cNvPr id="71" name="Straight Arrow Connector 70"/>
          <p:cNvCxnSpPr/>
          <p:nvPr/>
        </p:nvCxnSpPr>
        <p:spPr>
          <a:xfrm>
            <a:off x="4522623" y="2204864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525445" y="3429000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1484299" y="1952836"/>
            <a:ext cx="6432554" cy="105259"/>
            <a:chOff x="1137674" y="1484784"/>
            <a:chExt cx="6432554" cy="105259"/>
          </a:xfrm>
        </p:grpSpPr>
        <p:grpSp>
          <p:nvGrpSpPr>
            <p:cNvPr id="80" name="Group 79"/>
            <p:cNvGrpSpPr/>
            <p:nvPr/>
          </p:nvGrpSpPr>
          <p:grpSpPr>
            <a:xfrm>
              <a:off x="1331640" y="1484784"/>
              <a:ext cx="6044622" cy="105259"/>
              <a:chOff x="971600" y="1484784"/>
              <a:chExt cx="6044622" cy="105259"/>
            </a:xfrm>
          </p:grpSpPr>
          <p:pic>
            <p:nvPicPr>
              <p:cNvPr id="57" name="Picture 56" descr="figure 1-02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83" t="59480" r="4248" b="998"/>
              <a:stretch/>
            </p:blipFill>
            <p:spPr>
              <a:xfrm>
                <a:off x="2490800" y="1484784"/>
                <a:ext cx="1519200" cy="100212"/>
              </a:xfrm>
              <a:prstGeom prst="rect">
                <a:avLst/>
              </a:prstGeom>
            </p:spPr>
          </p:pic>
          <p:pic>
            <p:nvPicPr>
              <p:cNvPr id="59" name="Picture 58" descr="figure 1-02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83" t="59480" r="4248" b="998"/>
              <a:stretch/>
            </p:blipFill>
            <p:spPr>
              <a:xfrm>
                <a:off x="3977822" y="1489831"/>
                <a:ext cx="1519200" cy="100212"/>
              </a:xfrm>
              <a:prstGeom prst="rect">
                <a:avLst/>
              </a:prstGeom>
            </p:spPr>
          </p:pic>
          <p:pic>
            <p:nvPicPr>
              <p:cNvPr id="77" name="Picture 76" descr="figure 1-02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83" t="59480" r="4248" b="998"/>
              <a:stretch/>
            </p:blipFill>
            <p:spPr>
              <a:xfrm>
                <a:off x="971600" y="1484784"/>
                <a:ext cx="1519200" cy="100212"/>
              </a:xfrm>
              <a:prstGeom prst="rect">
                <a:avLst/>
              </a:prstGeom>
            </p:spPr>
          </p:pic>
          <p:pic>
            <p:nvPicPr>
              <p:cNvPr id="79" name="Picture 78" descr="figure 1-02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83" t="59480" r="4248" b="998"/>
              <a:stretch/>
            </p:blipFill>
            <p:spPr>
              <a:xfrm>
                <a:off x="5497022" y="1489831"/>
                <a:ext cx="1519200" cy="100212"/>
              </a:xfrm>
              <a:prstGeom prst="rect">
                <a:avLst/>
              </a:prstGeom>
            </p:spPr>
          </p:pic>
        </p:grpSp>
        <p:sp>
          <p:nvSpPr>
            <p:cNvPr id="81" name="Rectangle 80"/>
            <p:cNvSpPr/>
            <p:nvPr/>
          </p:nvSpPr>
          <p:spPr>
            <a:xfrm>
              <a:off x="1137674" y="1501786"/>
              <a:ext cx="193966" cy="602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376262" y="1509329"/>
              <a:ext cx="193966" cy="6028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1678265" y="1741674"/>
            <a:ext cx="6875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6924985" y="1741674"/>
            <a:ext cx="6875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273497" y="1268760"/>
            <a:ext cx="1416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Direction of read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6620709" y="1269753"/>
            <a:ext cx="142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Direction</a:t>
            </a:r>
            <a:r>
              <a:rPr lang="en-US" sz="1600" dirty="0" smtClean="0"/>
              <a:t> </a:t>
            </a:r>
            <a:r>
              <a:rPr lang="en-US" sz="1400" dirty="0" smtClean="0"/>
              <a:t>of read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948264" y="638132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Lower-quality bases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203687" y="6453336"/>
            <a:ext cx="721298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0"/>
          </p:cNvCxnSpPr>
          <p:nvPr/>
        </p:nvCxnSpPr>
        <p:spPr>
          <a:xfrm flipH="1" flipV="1">
            <a:off x="7780479" y="5849090"/>
            <a:ext cx="196272" cy="532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05019" y="465313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High-quality bases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525446" y="5022468"/>
            <a:ext cx="46554" cy="520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155557" y="5826714"/>
            <a:ext cx="2152747" cy="5546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64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sequencing pipeline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hiseq-2500-available-now.jpg"/>
          <p:cNvPicPr>
            <a:picLocks noChangeAspect="1"/>
          </p:cNvPicPr>
          <p:nvPr/>
        </p:nvPicPr>
        <p:blipFill>
          <a:blip r:embed="rId2"/>
          <a:srcRect l="8858" r="53150"/>
          <a:stretch>
            <a:fillRect/>
          </a:stretch>
        </p:blipFill>
        <p:spPr>
          <a:xfrm>
            <a:off x="746968" y="4365104"/>
            <a:ext cx="2232248" cy="16708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403475" y="5200524"/>
            <a:ext cx="24357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1560" y="993502"/>
            <a:ext cx="237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Whole DNA goes in…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152592" y="2348880"/>
            <a:ext cx="92976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84887" y="993502"/>
            <a:ext cx="2511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DNA gets sheared into</a:t>
            </a:r>
          </a:p>
          <a:p>
            <a:r>
              <a:rPr lang="en-US" dirty="0" smtClean="0"/>
              <a:t>short fragments</a:t>
            </a:r>
          </a:p>
          <a:p>
            <a:r>
              <a:rPr lang="en-US" dirty="0" smtClean="0"/>
              <a:t>(typically 400-1000bp)</a:t>
            </a:r>
            <a:endParaRPr lang="en-US" dirty="0"/>
          </a:p>
        </p:txBody>
      </p:sp>
      <p:pic>
        <p:nvPicPr>
          <p:cNvPr id="32" name="Picture 31" descr="figure 1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59480" r="-27" b="998"/>
          <a:stretch/>
        </p:blipFill>
        <p:spPr>
          <a:xfrm rot="6643845">
            <a:off x="4231142" y="2501345"/>
            <a:ext cx="491281" cy="239222"/>
          </a:xfrm>
          <a:prstGeom prst="rect">
            <a:avLst/>
          </a:prstGeom>
        </p:spPr>
      </p:pic>
      <p:pic>
        <p:nvPicPr>
          <p:cNvPr id="33" name="Picture 32" descr="figure 1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59480" r="-27" b="998"/>
          <a:stretch/>
        </p:blipFill>
        <p:spPr>
          <a:xfrm rot="4612109">
            <a:off x="3589816" y="2501345"/>
            <a:ext cx="491281" cy="239222"/>
          </a:xfrm>
          <a:prstGeom prst="rect">
            <a:avLst/>
          </a:prstGeom>
        </p:spPr>
      </p:pic>
      <p:pic>
        <p:nvPicPr>
          <p:cNvPr id="34" name="Picture 33" descr="figure 1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59480" r="-27" b="998"/>
          <a:stretch/>
        </p:blipFill>
        <p:spPr>
          <a:xfrm rot="4612109">
            <a:off x="3876294" y="2120962"/>
            <a:ext cx="491281" cy="239222"/>
          </a:xfrm>
          <a:prstGeom prst="rect">
            <a:avLst/>
          </a:prstGeom>
        </p:spPr>
      </p:pic>
      <p:pic>
        <p:nvPicPr>
          <p:cNvPr id="35" name="Picture 34" descr="figure 1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59480" r="-27" b="998"/>
          <a:stretch/>
        </p:blipFill>
        <p:spPr>
          <a:xfrm rot="9794325">
            <a:off x="4704733" y="2081948"/>
            <a:ext cx="491281" cy="239222"/>
          </a:xfrm>
          <a:prstGeom prst="rect">
            <a:avLst/>
          </a:prstGeom>
        </p:spPr>
      </p:pic>
      <p:pic>
        <p:nvPicPr>
          <p:cNvPr id="36" name="Picture 35" descr="figure 1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59480" r="-27" b="998"/>
          <a:stretch/>
        </p:blipFill>
        <p:spPr>
          <a:xfrm rot="7886749">
            <a:off x="4656027" y="2693366"/>
            <a:ext cx="491281" cy="239222"/>
          </a:xfrm>
          <a:prstGeom prst="rect">
            <a:avLst/>
          </a:prstGeom>
        </p:spPr>
      </p:pic>
      <p:pic>
        <p:nvPicPr>
          <p:cNvPr id="37" name="Picture 36" descr="figure 1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59480" r="-27" b="998"/>
          <a:stretch/>
        </p:blipFill>
        <p:spPr>
          <a:xfrm rot="12402407">
            <a:off x="4048584" y="2845767"/>
            <a:ext cx="491281" cy="2392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39552" y="3820398"/>
            <a:ext cx="299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Fragments are sequenced…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24739" y="3820398"/>
            <a:ext cx="197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Reads come out.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663166" y="3028731"/>
            <a:ext cx="2641016" cy="9689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444162" y="4365104"/>
            <a:ext cx="5161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322415" y="4522268"/>
            <a:ext cx="4495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624830" y="4674831"/>
            <a:ext cx="535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771981" y="4844005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7701649" y="4844005"/>
            <a:ext cx="699074" cy="4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134023" y="5362056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456015" y="4365104"/>
            <a:ext cx="3644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617019" y="4679432"/>
            <a:ext cx="61856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991036" y="5033915"/>
            <a:ext cx="7810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165591" y="4996405"/>
            <a:ext cx="533400" cy="3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858977" y="5151981"/>
            <a:ext cx="5558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551015" y="5360468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703415" y="5512868"/>
            <a:ext cx="95744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829487" y="5666856"/>
            <a:ext cx="4741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771981" y="5820844"/>
            <a:ext cx="486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924381" y="5973244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881336" y="6127232"/>
            <a:ext cx="8203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" name="Picture 98" descr="12_04ChromosomeDuplicat.jpg"/>
          <p:cNvPicPr>
            <a:picLocks noChangeAspect="1"/>
          </p:cNvPicPr>
          <p:nvPr/>
        </p:nvPicPr>
        <p:blipFill>
          <a:blip r:embed="rId4"/>
          <a:srcRect t="5641" r="76739" b="7756"/>
          <a:stretch>
            <a:fillRect/>
          </a:stretch>
        </p:blipFill>
        <p:spPr>
          <a:xfrm>
            <a:off x="1115616" y="1778379"/>
            <a:ext cx="496703" cy="1369032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6252109" y="993502"/>
            <a:ext cx="225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DNA gets amplified and adapted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 rot="869796">
            <a:off x="6588617" y="2265445"/>
            <a:ext cx="268778" cy="66325"/>
            <a:chOff x="6963650" y="2354563"/>
            <a:chExt cx="511128" cy="66325"/>
          </a:xfrm>
        </p:grpSpPr>
        <p:pic>
          <p:nvPicPr>
            <p:cNvPr id="124" name="Picture 123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25" name="Rectangle 124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438274" y="2164062"/>
            <a:ext cx="268778" cy="66325"/>
            <a:chOff x="6963650" y="2354563"/>
            <a:chExt cx="511128" cy="66325"/>
          </a:xfrm>
        </p:grpSpPr>
        <p:pic>
          <p:nvPicPr>
            <p:cNvPr id="131" name="Picture 13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32" name="Rectangle 13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 rot="4102749">
            <a:off x="6958171" y="2125764"/>
            <a:ext cx="268778" cy="66325"/>
            <a:chOff x="6963650" y="2354563"/>
            <a:chExt cx="511128" cy="66325"/>
          </a:xfrm>
        </p:grpSpPr>
        <p:pic>
          <p:nvPicPr>
            <p:cNvPr id="135" name="Picture 13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36" name="Rectangle 13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807960" y="2151661"/>
            <a:ext cx="268778" cy="66325"/>
            <a:chOff x="6963650" y="2354563"/>
            <a:chExt cx="511128" cy="66325"/>
          </a:xfrm>
        </p:grpSpPr>
        <p:pic>
          <p:nvPicPr>
            <p:cNvPr id="139" name="Picture 138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40" name="Rectangle 139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 rot="952381">
            <a:off x="7026979" y="2298609"/>
            <a:ext cx="268778" cy="66325"/>
            <a:chOff x="6963650" y="2354563"/>
            <a:chExt cx="511128" cy="66325"/>
          </a:xfrm>
        </p:grpSpPr>
        <p:pic>
          <p:nvPicPr>
            <p:cNvPr id="143" name="Picture 142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44" name="Rectangle 143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 rot="20329582">
            <a:off x="6718550" y="2544498"/>
            <a:ext cx="268778" cy="66325"/>
            <a:chOff x="6963650" y="2354563"/>
            <a:chExt cx="511128" cy="66325"/>
          </a:xfrm>
        </p:grpSpPr>
        <p:pic>
          <p:nvPicPr>
            <p:cNvPr id="147" name="Picture 146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48" name="Rectangle 147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 rot="6815270">
            <a:off x="7062157" y="2530942"/>
            <a:ext cx="268778" cy="66325"/>
            <a:chOff x="6963650" y="2354563"/>
            <a:chExt cx="511128" cy="66325"/>
          </a:xfrm>
        </p:grpSpPr>
        <p:pic>
          <p:nvPicPr>
            <p:cNvPr id="151" name="Picture 15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52" name="Rectangle 15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 rot="18840073">
            <a:off x="7250599" y="2345106"/>
            <a:ext cx="268778" cy="66325"/>
            <a:chOff x="6963650" y="2354563"/>
            <a:chExt cx="511128" cy="66325"/>
          </a:xfrm>
        </p:grpSpPr>
        <p:pic>
          <p:nvPicPr>
            <p:cNvPr id="155" name="Picture 15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56" name="Rectangle 15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 rot="19365758">
            <a:off x="6699722" y="2056339"/>
            <a:ext cx="268778" cy="66325"/>
            <a:chOff x="6963650" y="2354563"/>
            <a:chExt cx="511128" cy="66325"/>
          </a:xfrm>
        </p:grpSpPr>
        <p:pic>
          <p:nvPicPr>
            <p:cNvPr id="159" name="Picture 158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60" name="Rectangle 159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 rot="869796">
            <a:off x="6741017" y="2417845"/>
            <a:ext cx="268778" cy="66325"/>
            <a:chOff x="6963650" y="2354563"/>
            <a:chExt cx="511128" cy="66325"/>
          </a:xfrm>
        </p:grpSpPr>
        <p:pic>
          <p:nvPicPr>
            <p:cNvPr id="163" name="Picture 162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64" name="Rectangle 163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/>
          <p:cNvGrpSpPr/>
          <p:nvPr/>
        </p:nvGrpSpPr>
        <p:grpSpPr>
          <a:xfrm rot="11640829">
            <a:off x="6590674" y="2316462"/>
            <a:ext cx="268778" cy="66325"/>
            <a:chOff x="6963650" y="2354563"/>
            <a:chExt cx="511128" cy="66325"/>
          </a:xfrm>
        </p:grpSpPr>
        <p:pic>
          <p:nvPicPr>
            <p:cNvPr id="167" name="Picture 166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68" name="Rectangle 167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/>
          <p:cNvGrpSpPr/>
          <p:nvPr/>
        </p:nvGrpSpPr>
        <p:grpSpPr>
          <a:xfrm rot="4102749">
            <a:off x="7110571" y="2278164"/>
            <a:ext cx="268778" cy="66325"/>
            <a:chOff x="6963650" y="2354563"/>
            <a:chExt cx="511128" cy="66325"/>
          </a:xfrm>
        </p:grpSpPr>
        <p:pic>
          <p:nvPicPr>
            <p:cNvPr id="171" name="Picture 17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72" name="Rectangle 17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960360" y="2304061"/>
            <a:ext cx="268778" cy="66325"/>
            <a:chOff x="6963650" y="2354563"/>
            <a:chExt cx="511128" cy="66325"/>
          </a:xfrm>
        </p:grpSpPr>
        <p:pic>
          <p:nvPicPr>
            <p:cNvPr id="175" name="Picture 17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76" name="Rectangle 17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/>
          <p:cNvGrpSpPr/>
          <p:nvPr/>
        </p:nvGrpSpPr>
        <p:grpSpPr>
          <a:xfrm rot="952381">
            <a:off x="7179379" y="2451009"/>
            <a:ext cx="268778" cy="66325"/>
            <a:chOff x="6963650" y="2354563"/>
            <a:chExt cx="511128" cy="66325"/>
          </a:xfrm>
        </p:grpSpPr>
        <p:pic>
          <p:nvPicPr>
            <p:cNvPr id="179" name="Picture 178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80" name="Rectangle 179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 rot="20329582">
            <a:off x="6870950" y="2696898"/>
            <a:ext cx="268778" cy="66325"/>
            <a:chOff x="6963650" y="2354563"/>
            <a:chExt cx="511128" cy="66325"/>
          </a:xfrm>
        </p:grpSpPr>
        <p:pic>
          <p:nvPicPr>
            <p:cNvPr id="183" name="Picture 182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84" name="Rectangle 183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/>
          <p:cNvGrpSpPr/>
          <p:nvPr/>
        </p:nvGrpSpPr>
        <p:grpSpPr>
          <a:xfrm rot="6815270">
            <a:off x="7214557" y="2683342"/>
            <a:ext cx="268778" cy="66325"/>
            <a:chOff x="6963650" y="2354563"/>
            <a:chExt cx="511128" cy="66325"/>
          </a:xfrm>
        </p:grpSpPr>
        <p:pic>
          <p:nvPicPr>
            <p:cNvPr id="187" name="Picture 186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88" name="Rectangle 187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 rot="18840073">
            <a:off x="7402999" y="2497506"/>
            <a:ext cx="268778" cy="66325"/>
            <a:chOff x="6963650" y="2354563"/>
            <a:chExt cx="511128" cy="66325"/>
          </a:xfrm>
        </p:grpSpPr>
        <p:pic>
          <p:nvPicPr>
            <p:cNvPr id="191" name="Picture 19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92" name="Rectangle 19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 rot="19365758">
            <a:off x="6852122" y="2208739"/>
            <a:ext cx="268778" cy="66325"/>
            <a:chOff x="6963650" y="2354563"/>
            <a:chExt cx="511128" cy="66325"/>
          </a:xfrm>
        </p:grpSpPr>
        <p:pic>
          <p:nvPicPr>
            <p:cNvPr id="195" name="Picture 19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196" name="Rectangle 19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 rot="869796">
            <a:off x="7357235" y="2100889"/>
            <a:ext cx="268778" cy="66325"/>
            <a:chOff x="6963650" y="2354563"/>
            <a:chExt cx="511128" cy="66325"/>
          </a:xfrm>
        </p:grpSpPr>
        <p:pic>
          <p:nvPicPr>
            <p:cNvPr id="271" name="Picture 27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272" name="Rectangle 27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Group 273"/>
          <p:cNvGrpSpPr/>
          <p:nvPr/>
        </p:nvGrpSpPr>
        <p:grpSpPr>
          <a:xfrm rot="2144139">
            <a:off x="7088147" y="1925737"/>
            <a:ext cx="210818" cy="67530"/>
            <a:chOff x="6963650" y="2354563"/>
            <a:chExt cx="511128" cy="66325"/>
          </a:xfrm>
        </p:grpSpPr>
        <p:pic>
          <p:nvPicPr>
            <p:cNvPr id="275" name="Picture 27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276" name="Rectangle 27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Group 277"/>
          <p:cNvGrpSpPr/>
          <p:nvPr/>
        </p:nvGrpSpPr>
        <p:grpSpPr>
          <a:xfrm rot="4102749">
            <a:off x="7726789" y="1961208"/>
            <a:ext cx="268778" cy="66325"/>
            <a:chOff x="6963650" y="2354563"/>
            <a:chExt cx="511128" cy="66325"/>
          </a:xfrm>
        </p:grpSpPr>
        <p:pic>
          <p:nvPicPr>
            <p:cNvPr id="279" name="Picture 278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280" name="Rectangle 279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7576578" y="1987105"/>
            <a:ext cx="268778" cy="66325"/>
            <a:chOff x="6963650" y="2354563"/>
            <a:chExt cx="511128" cy="66325"/>
          </a:xfrm>
        </p:grpSpPr>
        <p:pic>
          <p:nvPicPr>
            <p:cNvPr id="283" name="Picture 282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284" name="Rectangle 283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/>
          <p:cNvGrpSpPr/>
          <p:nvPr/>
        </p:nvGrpSpPr>
        <p:grpSpPr>
          <a:xfrm rot="952381">
            <a:off x="7795597" y="2134053"/>
            <a:ext cx="268778" cy="66325"/>
            <a:chOff x="6963650" y="2354563"/>
            <a:chExt cx="511128" cy="66325"/>
          </a:xfrm>
        </p:grpSpPr>
        <p:pic>
          <p:nvPicPr>
            <p:cNvPr id="287" name="Picture 286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288" name="Rectangle 287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Group 289"/>
          <p:cNvGrpSpPr/>
          <p:nvPr/>
        </p:nvGrpSpPr>
        <p:grpSpPr>
          <a:xfrm rot="20329582">
            <a:off x="7485531" y="2363594"/>
            <a:ext cx="357880" cy="73919"/>
            <a:chOff x="6963650" y="2354563"/>
            <a:chExt cx="511128" cy="66325"/>
          </a:xfrm>
        </p:grpSpPr>
        <p:pic>
          <p:nvPicPr>
            <p:cNvPr id="291" name="Picture 29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292" name="Rectangle 29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Group 293"/>
          <p:cNvGrpSpPr/>
          <p:nvPr/>
        </p:nvGrpSpPr>
        <p:grpSpPr>
          <a:xfrm rot="6815270">
            <a:off x="7830775" y="2366386"/>
            <a:ext cx="268778" cy="66325"/>
            <a:chOff x="6963650" y="2354563"/>
            <a:chExt cx="511128" cy="66325"/>
          </a:xfrm>
        </p:grpSpPr>
        <p:pic>
          <p:nvPicPr>
            <p:cNvPr id="295" name="Picture 29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296" name="Rectangle 29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Group 297"/>
          <p:cNvGrpSpPr/>
          <p:nvPr/>
        </p:nvGrpSpPr>
        <p:grpSpPr>
          <a:xfrm rot="18840073">
            <a:off x="8019217" y="2180550"/>
            <a:ext cx="268778" cy="66325"/>
            <a:chOff x="6963650" y="2354563"/>
            <a:chExt cx="511128" cy="66325"/>
          </a:xfrm>
        </p:grpSpPr>
        <p:pic>
          <p:nvPicPr>
            <p:cNvPr id="299" name="Picture 298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00" name="Rectangle 299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Group 301"/>
          <p:cNvGrpSpPr/>
          <p:nvPr/>
        </p:nvGrpSpPr>
        <p:grpSpPr>
          <a:xfrm rot="19365758">
            <a:off x="6900186" y="1769430"/>
            <a:ext cx="224900" cy="84027"/>
            <a:chOff x="6963650" y="2354563"/>
            <a:chExt cx="511128" cy="66325"/>
          </a:xfrm>
        </p:grpSpPr>
        <p:pic>
          <p:nvPicPr>
            <p:cNvPr id="303" name="Picture 302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04" name="Rectangle 303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Group 305"/>
          <p:cNvGrpSpPr/>
          <p:nvPr/>
        </p:nvGrpSpPr>
        <p:grpSpPr>
          <a:xfrm rot="869796">
            <a:off x="7323347" y="1819055"/>
            <a:ext cx="407314" cy="60816"/>
            <a:chOff x="6963650" y="2354563"/>
            <a:chExt cx="511128" cy="66325"/>
          </a:xfrm>
        </p:grpSpPr>
        <p:pic>
          <p:nvPicPr>
            <p:cNvPr id="307" name="Picture 306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08" name="Rectangle 307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Group 309"/>
          <p:cNvGrpSpPr/>
          <p:nvPr/>
        </p:nvGrpSpPr>
        <p:grpSpPr>
          <a:xfrm rot="21443654">
            <a:off x="7534170" y="2220081"/>
            <a:ext cx="268778" cy="66325"/>
            <a:chOff x="6963650" y="2354563"/>
            <a:chExt cx="511128" cy="66325"/>
          </a:xfrm>
        </p:grpSpPr>
        <p:pic>
          <p:nvPicPr>
            <p:cNvPr id="311" name="Picture 31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12" name="Rectangle 31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Group 313"/>
          <p:cNvGrpSpPr/>
          <p:nvPr/>
        </p:nvGrpSpPr>
        <p:grpSpPr>
          <a:xfrm rot="4102749">
            <a:off x="7879189" y="2113608"/>
            <a:ext cx="268778" cy="66325"/>
            <a:chOff x="6963650" y="2354563"/>
            <a:chExt cx="511128" cy="66325"/>
          </a:xfrm>
        </p:grpSpPr>
        <p:pic>
          <p:nvPicPr>
            <p:cNvPr id="315" name="Picture 31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16" name="Rectangle 31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7728978" y="2139505"/>
            <a:ext cx="268778" cy="66325"/>
            <a:chOff x="6963650" y="2354563"/>
            <a:chExt cx="511128" cy="66325"/>
          </a:xfrm>
        </p:grpSpPr>
        <p:pic>
          <p:nvPicPr>
            <p:cNvPr id="319" name="Picture 318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20" name="Rectangle 319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Group 321"/>
          <p:cNvGrpSpPr/>
          <p:nvPr/>
        </p:nvGrpSpPr>
        <p:grpSpPr>
          <a:xfrm rot="952381">
            <a:off x="7947997" y="2286453"/>
            <a:ext cx="268778" cy="66325"/>
            <a:chOff x="6963650" y="2354563"/>
            <a:chExt cx="511128" cy="66325"/>
          </a:xfrm>
        </p:grpSpPr>
        <p:pic>
          <p:nvPicPr>
            <p:cNvPr id="323" name="Picture 322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24" name="Rectangle 323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Group 325"/>
          <p:cNvGrpSpPr/>
          <p:nvPr/>
        </p:nvGrpSpPr>
        <p:grpSpPr>
          <a:xfrm rot="20329582">
            <a:off x="7639568" y="2532342"/>
            <a:ext cx="268778" cy="66325"/>
            <a:chOff x="6963650" y="2354563"/>
            <a:chExt cx="511128" cy="66325"/>
          </a:xfrm>
        </p:grpSpPr>
        <p:pic>
          <p:nvPicPr>
            <p:cNvPr id="327" name="Picture 326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28" name="Rectangle 327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Group 329"/>
          <p:cNvGrpSpPr/>
          <p:nvPr/>
        </p:nvGrpSpPr>
        <p:grpSpPr>
          <a:xfrm rot="6815270">
            <a:off x="7829005" y="2603990"/>
            <a:ext cx="365303" cy="54486"/>
            <a:chOff x="6963650" y="2354563"/>
            <a:chExt cx="511128" cy="66325"/>
          </a:xfrm>
        </p:grpSpPr>
        <p:pic>
          <p:nvPicPr>
            <p:cNvPr id="331" name="Picture 330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32" name="Rectangle 331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Group 333"/>
          <p:cNvGrpSpPr/>
          <p:nvPr/>
        </p:nvGrpSpPr>
        <p:grpSpPr>
          <a:xfrm rot="18840073">
            <a:off x="8171617" y="2332950"/>
            <a:ext cx="268778" cy="66325"/>
            <a:chOff x="6963650" y="2354563"/>
            <a:chExt cx="511128" cy="66325"/>
          </a:xfrm>
        </p:grpSpPr>
        <p:pic>
          <p:nvPicPr>
            <p:cNvPr id="335" name="Picture 334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36" name="Rectangle 335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Group 337"/>
          <p:cNvGrpSpPr/>
          <p:nvPr/>
        </p:nvGrpSpPr>
        <p:grpSpPr>
          <a:xfrm rot="19365758">
            <a:off x="7620740" y="2044183"/>
            <a:ext cx="268778" cy="66325"/>
            <a:chOff x="6963650" y="2354563"/>
            <a:chExt cx="511128" cy="66325"/>
          </a:xfrm>
        </p:grpSpPr>
        <p:pic>
          <p:nvPicPr>
            <p:cNvPr id="339" name="Picture 338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40" name="Rectangle 339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2" name="Straight Arrow Connector 341"/>
          <p:cNvCxnSpPr/>
          <p:nvPr/>
        </p:nvCxnSpPr>
        <p:spPr>
          <a:xfrm>
            <a:off x="5392649" y="2345106"/>
            <a:ext cx="92976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5" name="Group 344"/>
          <p:cNvGrpSpPr/>
          <p:nvPr/>
        </p:nvGrpSpPr>
        <p:grpSpPr>
          <a:xfrm>
            <a:off x="6881336" y="2876336"/>
            <a:ext cx="407732" cy="61368"/>
            <a:chOff x="6963629" y="2354567"/>
            <a:chExt cx="511149" cy="66325"/>
          </a:xfrm>
        </p:grpSpPr>
        <p:pic>
          <p:nvPicPr>
            <p:cNvPr id="346" name="Picture 345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29" y="2354567"/>
              <a:ext cx="491280" cy="66325"/>
            </a:xfrm>
            <a:prstGeom prst="rect">
              <a:avLst/>
            </a:prstGeom>
          </p:spPr>
        </p:pic>
        <p:sp>
          <p:nvSpPr>
            <p:cNvPr id="347" name="Rectangle 346"/>
            <p:cNvSpPr/>
            <p:nvPr/>
          </p:nvSpPr>
          <p:spPr>
            <a:xfrm>
              <a:off x="6974829" y="2364071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Group 348"/>
          <p:cNvGrpSpPr/>
          <p:nvPr/>
        </p:nvGrpSpPr>
        <p:grpSpPr>
          <a:xfrm rot="952381">
            <a:off x="7559411" y="3023279"/>
            <a:ext cx="268778" cy="66325"/>
            <a:chOff x="6963650" y="2354563"/>
            <a:chExt cx="511128" cy="66325"/>
          </a:xfrm>
        </p:grpSpPr>
        <p:pic>
          <p:nvPicPr>
            <p:cNvPr id="350" name="Picture 349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51" name="Rectangle 350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Group 352"/>
          <p:cNvGrpSpPr/>
          <p:nvPr/>
        </p:nvGrpSpPr>
        <p:grpSpPr>
          <a:xfrm rot="6815270">
            <a:off x="7594589" y="3255612"/>
            <a:ext cx="268778" cy="66325"/>
            <a:chOff x="6963650" y="2354563"/>
            <a:chExt cx="511128" cy="66325"/>
          </a:xfrm>
        </p:grpSpPr>
        <p:pic>
          <p:nvPicPr>
            <p:cNvPr id="354" name="Picture 353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55" name="Rectangle 354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Group 356"/>
          <p:cNvGrpSpPr/>
          <p:nvPr/>
        </p:nvGrpSpPr>
        <p:grpSpPr>
          <a:xfrm rot="18840073">
            <a:off x="7783031" y="3069776"/>
            <a:ext cx="268778" cy="66325"/>
            <a:chOff x="6963650" y="2354563"/>
            <a:chExt cx="511128" cy="66325"/>
          </a:xfrm>
        </p:grpSpPr>
        <p:pic>
          <p:nvPicPr>
            <p:cNvPr id="358" name="Picture 357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59" name="Rectangle 358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Group 360"/>
          <p:cNvGrpSpPr/>
          <p:nvPr/>
        </p:nvGrpSpPr>
        <p:grpSpPr>
          <a:xfrm rot="869796">
            <a:off x="7273449" y="3142515"/>
            <a:ext cx="268778" cy="66325"/>
            <a:chOff x="6963650" y="2354563"/>
            <a:chExt cx="511128" cy="66325"/>
          </a:xfrm>
        </p:grpSpPr>
        <p:pic>
          <p:nvPicPr>
            <p:cNvPr id="362" name="Picture 361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63" name="Rectangle 362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Group 364"/>
          <p:cNvGrpSpPr/>
          <p:nvPr/>
        </p:nvGrpSpPr>
        <p:grpSpPr>
          <a:xfrm rot="4102749">
            <a:off x="7614302" y="2740903"/>
            <a:ext cx="268778" cy="66325"/>
            <a:chOff x="6963650" y="2354563"/>
            <a:chExt cx="511128" cy="66325"/>
          </a:xfrm>
        </p:grpSpPr>
        <p:pic>
          <p:nvPicPr>
            <p:cNvPr id="366" name="Picture 365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67" name="Rectangle 366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7492792" y="3028731"/>
            <a:ext cx="268778" cy="66325"/>
            <a:chOff x="6963650" y="2354563"/>
            <a:chExt cx="511128" cy="66325"/>
          </a:xfrm>
        </p:grpSpPr>
        <p:pic>
          <p:nvPicPr>
            <p:cNvPr id="370" name="Picture 369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71" name="Rectangle 370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Group 372"/>
          <p:cNvGrpSpPr/>
          <p:nvPr/>
        </p:nvGrpSpPr>
        <p:grpSpPr>
          <a:xfrm rot="952381">
            <a:off x="7711811" y="3175679"/>
            <a:ext cx="268778" cy="66325"/>
            <a:chOff x="6963650" y="2354563"/>
            <a:chExt cx="511128" cy="66325"/>
          </a:xfrm>
        </p:grpSpPr>
        <p:pic>
          <p:nvPicPr>
            <p:cNvPr id="374" name="Picture 373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75" name="Rectangle 374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Group 376"/>
          <p:cNvGrpSpPr/>
          <p:nvPr/>
        </p:nvGrpSpPr>
        <p:grpSpPr>
          <a:xfrm rot="20329582">
            <a:off x="7403382" y="3421568"/>
            <a:ext cx="268778" cy="66325"/>
            <a:chOff x="6963650" y="2354563"/>
            <a:chExt cx="511128" cy="66325"/>
          </a:xfrm>
        </p:grpSpPr>
        <p:pic>
          <p:nvPicPr>
            <p:cNvPr id="378" name="Picture 377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79" name="Rectangle 378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Group 380"/>
          <p:cNvGrpSpPr/>
          <p:nvPr/>
        </p:nvGrpSpPr>
        <p:grpSpPr>
          <a:xfrm rot="6815270">
            <a:off x="7746989" y="3408012"/>
            <a:ext cx="268778" cy="66325"/>
            <a:chOff x="6963650" y="2354563"/>
            <a:chExt cx="511128" cy="66325"/>
          </a:xfrm>
        </p:grpSpPr>
        <p:pic>
          <p:nvPicPr>
            <p:cNvPr id="382" name="Picture 381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83" name="Rectangle 382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Group 384"/>
          <p:cNvGrpSpPr/>
          <p:nvPr/>
        </p:nvGrpSpPr>
        <p:grpSpPr>
          <a:xfrm rot="18840073">
            <a:off x="7935431" y="3222176"/>
            <a:ext cx="268778" cy="66325"/>
            <a:chOff x="6963650" y="2354563"/>
            <a:chExt cx="511128" cy="66325"/>
          </a:xfrm>
        </p:grpSpPr>
        <p:pic>
          <p:nvPicPr>
            <p:cNvPr id="386" name="Picture 385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87" name="Rectangle 386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Group 388"/>
          <p:cNvGrpSpPr/>
          <p:nvPr/>
        </p:nvGrpSpPr>
        <p:grpSpPr>
          <a:xfrm rot="19365758">
            <a:off x="7384554" y="2783481"/>
            <a:ext cx="268778" cy="66325"/>
            <a:chOff x="6963650" y="2354563"/>
            <a:chExt cx="511128" cy="66325"/>
          </a:xfrm>
        </p:grpSpPr>
        <p:pic>
          <p:nvPicPr>
            <p:cNvPr id="390" name="Picture 389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91" name="Rectangle 390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Group 392"/>
          <p:cNvGrpSpPr/>
          <p:nvPr/>
        </p:nvGrpSpPr>
        <p:grpSpPr>
          <a:xfrm rot="19661023">
            <a:off x="7978717" y="2775627"/>
            <a:ext cx="268778" cy="66325"/>
            <a:chOff x="6963650" y="2354563"/>
            <a:chExt cx="511128" cy="66325"/>
          </a:xfrm>
        </p:grpSpPr>
        <p:pic>
          <p:nvPicPr>
            <p:cNvPr id="394" name="Picture 393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95" name="Rectangle 394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Group 396"/>
          <p:cNvGrpSpPr/>
          <p:nvPr/>
        </p:nvGrpSpPr>
        <p:grpSpPr>
          <a:xfrm rot="20329582">
            <a:off x="8019600" y="3104612"/>
            <a:ext cx="268778" cy="66325"/>
            <a:chOff x="6963650" y="2354563"/>
            <a:chExt cx="511128" cy="66325"/>
          </a:xfrm>
        </p:grpSpPr>
        <p:pic>
          <p:nvPicPr>
            <p:cNvPr id="398" name="Picture 397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399" name="Rectangle 398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Group 400"/>
          <p:cNvGrpSpPr/>
          <p:nvPr/>
        </p:nvGrpSpPr>
        <p:grpSpPr>
          <a:xfrm rot="21443654">
            <a:off x="8066602" y="2944751"/>
            <a:ext cx="268778" cy="66325"/>
            <a:chOff x="6963650" y="2354563"/>
            <a:chExt cx="511128" cy="66325"/>
          </a:xfrm>
        </p:grpSpPr>
        <p:pic>
          <p:nvPicPr>
            <p:cNvPr id="402" name="Picture 401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403" name="Rectangle 402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Group 404"/>
          <p:cNvGrpSpPr/>
          <p:nvPr/>
        </p:nvGrpSpPr>
        <p:grpSpPr>
          <a:xfrm>
            <a:off x="8407678" y="2852936"/>
            <a:ext cx="268778" cy="66325"/>
            <a:chOff x="6963650" y="2354563"/>
            <a:chExt cx="511128" cy="66325"/>
          </a:xfrm>
        </p:grpSpPr>
        <p:pic>
          <p:nvPicPr>
            <p:cNvPr id="406" name="Picture 405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407" name="Rectangle 406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Group 408"/>
          <p:cNvGrpSpPr/>
          <p:nvPr/>
        </p:nvGrpSpPr>
        <p:grpSpPr>
          <a:xfrm rot="20329582">
            <a:off x="8068854" y="3276290"/>
            <a:ext cx="372100" cy="47987"/>
            <a:chOff x="6963650" y="2354563"/>
            <a:chExt cx="511128" cy="66325"/>
          </a:xfrm>
        </p:grpSpPr>
        <p:pic>
          <p:nvPicPr>
            <p:cNvPr id="410" name="Picture 409" descr="figure 1-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 t="59480" r="-27" b="998"/>
            <a:stretch/>
          </p:blipFill>
          <p:spPr>
            <a:xfrm>
              <a:off x="6963650" y="2354563"/>
              <a:ext cx="491281" cy="66325"/>
            </a:xfrm>
            <a:prstGeom prst="rect">
              <a:avLst/>
            </a:prstGeom>
          </p:spPr>
        </p:pic>
        <p:sp>
          <p:nvSpPr>
            <p:cNvPr id="411" name="Rectangle 410"/>
            <p:cNvSpPr/>
            <p:nvPr/>
          </p:nvSpPr>
          <p:spPr>
            <a:xfrm>
              <a:off x="6974847" y="2364068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7429059" y="2370212"/>
              <a:ext cx="45719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219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_04ChromosomeDuplicat.jpg"/>
          <p:cNvPicPr>
            <a:picLocks noChangeAspect="1"/>
          </p:cNvPicPr>
          <p:nvPr/>
        </p:nvPicPr>
        <p:blipFill>
          <a:blip r:embed="rId2"/>
          <a:srcRect t="5641" r="76739" b="7756"/>
          <a:stretch>
            <a:fillRect/>
          </a:stretch>
        </p:blipFill>
        <p:spPr>
          <a:xfrm>
            <a:off x="7239000" y="1524000"/>
            <a:ext cx="1604131" cy="4421371"/>
          </a:xfrm>
          <a:prstGeom prst="rect">
            <a:avLst/>
          </a:prstGeom>
        </p:spPr>
      </p:pic>
      <p:cxnSp>
        <p:nvCxnSpPr>
          <p:cNvPr id="63" name="Straight Arrow Connector 62"/>
          <p:cNvCxnSpPr/>
          <p:nvPr/>
        </p:nvCxnSpPr>
        <p:spPr>
          <a:xfrm>
            <a:off x="3995936" y="3789040"/>
            <a:ext cx="23042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860032" y="2830125"/>
            <a:ext cx="469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?</a:t>
            </a:r>
            <a:endParaRPr lang="en-US" sz="480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49331" y="2852936"/>
            <a:ext cx="5161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7584" y="3010100"/>
            <a:ext cx="4495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29999" y="3162663"/>
            <a:ext cx="535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77150" y="3331837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206818" y="3331837"/>
            <a:ext cx="699074" cy="4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39192" y="3849888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61184" y="2852936"/>
            <a:ext cx="3644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22188" y="3167264"/>
            <a:ext cx="61856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496205" y="3521747"/>
            <a:ext cx="7810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70760" y="3484237"/>
            <a:ext cx="533400" cy="3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364146" y="3639813"/>
            <a:ext cx="5558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56184" y="38483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08584" y="4000700"/>
            <a:ext cx="95744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334656" y="4154688"/>
            <a:ext cx="4741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277150" y="4308676"/>
            <a:ext cx="486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429550" y="4461076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386505" y="4615064"/>
            <a:ext cx="8203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33400" y="609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to assemble it?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192411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1" dirty="0" smtClean="0">
                <a:solidFill>
                  <a:schemeClr val="tx1"/>
                </a:solidFill>
                <a:latin typeface="Courier New" charset="0"/>
              </a:rPr>
              <a:t>...ATAGATAGACCATACTGCATCGCAAGCAGCTACGCTAGCGTTAGGCATGG...</a:t>
            </a:r>
            <a:endParaRPr lang="en-GB" sz="2000" b="1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28600" y="1324035"/>
            <a:ext cx="255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Reference sequence</a:t>
            </a:r>
          </a:p>
        </p:txBody>
      </p:sp>
      <p:cxnSp>
        <p:nvCxnSpPr>
          <p:cNvPr id="8" name="Straight Arrow Connector 15"/>
          <p:cNvCxnSpPr>
            <a:cxnSpLocks noChangeShapeType="1"/>
          </p:cNvCxnSpPr>
          <p:nvPr/>
        </p:nvCxnSpPr>
        <p:spPr bwMode="auto">
          <a:xfrm>
            <a:off x="2435226" y="1781115"/>
            <a:ext cx="344487" cy="17151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5800" y="272427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ATAGA</a:t>
            </a:r>
            <a:r>
              <a:rPr lang="en-GB" sz="2000" dirty="0" smtClean="0">
                <a:solidFill>
                  <a:srgbClr val="00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</a:t>
            </a:r>
            <a:r>
              <a:rPr lang="en-GB" sz="2000" dirty="0" smtClean="0"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ACTCCAT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5800" y="312432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ourier New" charset="0"/>
              </a:rPr>
              <a:t>   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AGACCATACTCCATCGC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AGCAG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CACGCTAGAG</a:t>
            </a:r>
            <a:endParaRPr lang="en-GB" sz="2000" dirty="0">
              <a:solidFill>
                <a:srgbClr val="FF0000"/>
              </a:solidFill>
              <a:latin typeface="Courier New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" y="232422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...ATAGA</a:t>
            </a:r>
            <a:r>
              <a:rPr lang="en-GB" sz="2000" dirty="0" smtClean="0">
                <a:solidFill>
                  <a:srgbClr val="00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G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85800" y="392442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               TCCATCGCAAGCAGCTACGCTAG</a:t>
            </a:r>
            <a:r>
              <a:rPr lang="en-GB" sz="2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GTTAGGCA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85800" y="352437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ourier New" charset="0"/>
              </a:rPr>
              <a:t>   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AGACCATACTCCATCGC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AGCAG</a:t>
            </a:r>
            <a:r>
              <a:rPr lang="en-GB" sz="2000" dirty="0" smtClean="0">
                <a:latin typeface="Courier New" charset="0"/>
              </a:rPr>
              <a:t>CTA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CGCTAG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85800" y="432447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                  ATCGCAAGCAGCTAGGCTAG</a:t>
            </a:r>
            <a:r>
              <a:rPr lang="en-GB" sz="2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GTTAGGCATCCGC..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85800" y="579120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                  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C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CGCA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G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GCAG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G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GGC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ACC</a:t>
            </a:r>
            <a:r>
              <a:rPr lang="en-GB" sz="2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GT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TT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TAG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ATCCGC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636973" y="5638800"/>
            <a:ext cx="792027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3400" y="5421868"/>
            <a:ext cx="210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Does this map here?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4693802"/>
            <a:ext cx="183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Sequencing reads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1696491" y="4186723"/>
            <a:ext cx="655534" cy="358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059976" y="4324470"/>
            <a:ext cx="782367" cy="4455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059976" y="4635324"/>
            <a:ext cx="1055416" cy="2870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8001000" y="247662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ourier New" charset="0"/>
              </a:rPr>
              <a:t> GGC..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609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Aligning back to the reference sequence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192411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1" dirty="0" smtClean="0">
                <a:solidFill>
                  <a:schemeClr val="tx1"/>
                </a:solidFill>
                <a:latin typeface="Courier New" charset="0"/>
              </a:rPr>
              <a:t>...ATAGATAGACCATACTGCATCGCAAGCAGCTACGCTAGCGTTAGGCATGG...</a:t>
            </a:r>
            <a:endParaRPr lang="en-GB" sz="2000" b="1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28600" y="1324035"/>
            <a:ext cx="255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Reference sequence</a:t>
            </a:r>
          </a:p>
        </p:txBody>
      </p:sp>
      <p:cxnSp>
        <p:nvCxnSpPr>
          <p:cNvPr id="8" name="Straight Arrow Connector 15"/>
          <p:cNvCxnSpPr>
            <a:cxnSpLocks noChangeShapeType="1"/>
          </p:cNvCxnSpPr>
          <p:nvPr/>
        </p:nvCxnSpPr>
        <p:spPr bwMode="auto">
          <a:xfrm>
            <a:off x="2435226" y="1781115"/>
            <a:ext cx="344487" cy="17151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5800" y="272427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ATAGA</a:t>
            </a:r>
            <a:r>
              <a:rPr lang="en-GB" sz="2000" dirty="0" smtClean="0">
                <a:solidFill>
                  <a:srgbClr val="00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</a:t>
            </a:r>
            <a:r>
              <a:rPr lang="en-GB" sz="2000" dirty="0" smtClean="0"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ACTCCAT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5800" y="312432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ourier New" charset="0"/>
              </a:rPr>
              <a:t>   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AGACCATACTCCATCGC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AGCAG</a:t>
            </a:r>
            <a:r>
              <a:rPr lang="en-GB" sz="2000" dirty="0" smtClean="0">
                <a:latin typeface="Courier New" charset="0"/>
              </a:rPr>
              <a:t>C-A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CGCTAG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" y="232422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...ATAGA</a:t>
            </a:r>
            <a:r>
              <a:rPr lang="en-GB" sz="2000" dirty="0" smtClean="0">
                <a:solidFill>
                  <a:srgbClr val="00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G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85800" y="392442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               TCCATCGCAAGCAGCTACGCTAG</a:t>
            </a:r>
            <a:r>
              <a:rPr lang="en-GB" sz="2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GTTAGGCA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85800" y="352437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ourier New" charset="0"/>
              </a:rPr>
              <a:t>   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AGACCATACTCCATCGC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AGCAG</a:t>
            </a:r>
            <a:r>
              <a:rPr lang="en-GB" sz="2000" dirty="0" smtClean="0">
                <a:latin typeface="Courier New" charset="0"/>
              </a:rPr>
              <a:t>CTA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CGCTAG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85800" y="432447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                  ATCGCAAGCAGCTAGGCTAG</a:t>
            </a:r>
            <a:r>
              <a:rPr lang="en-GB" sz="2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GTTAGGCATCCGC..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85800" y="579120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                  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C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CGCA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G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GCAG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G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GGC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ACC</a:t>
            </a:r>
            <a:r>
              <a:rPr lang="en-GB" sz="2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GT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TT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TAG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ATCCGC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636973" y="5638800"/>
            <a:ext cx="792027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3400" y="5421868"/>
            <a:ext cx="210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Does this map here?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4693802"/>
            <a:ext cx="183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Sequencing reads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1696491" y="4186723"/>
            <a:ext cx="655534" cy="358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059976" y="4324470"/>
            <a:ext cx="782367" cy="4455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059976" y="4635324"/>
            <a:ext cx="1055416" cy="2870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8001000" y="247662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ourier New" charset="0"/>
              </a:rPr>
              <a:t> GGC..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609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Aligning back to the reference sequence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192411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1" dirty="0" smtClean="0">
                <a:solidFill>
                  <a:schemeClr val="tx1"/>
                </a:solidFill>
                <a:latin typeface="Courier New" charset="0"/>
              </a:rPr>
              <a:t>...ATAGATAGACCATACTGCATCGCAAGCAGCTACGCTAGCGTTAGGCATGG...</a:t>
            </a:r>
            <a:endParaRPr lang="en-GB" sz="2000" b="1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5800" y="272427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ATAGA</a:t>
            </a:r>
            <a:r>
              <a:rPr lang="en-GB" sz="2000" dirty="0" smtClean="0">
                <a:solidFill>
                  <a:srgbClr val="00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</a:t>
            </a:r>
            <a:r>
              <a:rPr lang="en-GB" sz="2000" dirty="0" smtClean="0"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ACTCCAT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5800" y="312432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ourier New" charset="0"/>
              </a:rPr>
              <a:t>   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AGACCATACTCCATCGC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AGCAG</a:t>
            </a:r>
            <a:r>
              <a:rPr lang="en-GB" sz="2000" dirty="0" smtClean="0">
                <a:solidFill>
                  <a:srgbClr val="000000"/>
                </a:solidFill>
                <a:latin typeface="Courier New" charset="0"/>
              </a:rPr>
              <a:t>C 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CGCTAG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" y="232422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...ATAGA</a:t>
            </a:r>
            <a:r>
              <a:rPr lang="en-GB" sz="2000" dirty="0" smtClean="0">
                <a:solidFill>
                  <a:srgbClr val="00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G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85800" y="392442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               TCCATCGCAAGCAGCTACGCTAG</a:t>
            </a:r>
            <a:r>
              <a:rPr lang="en-GB" sz="2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GTTAGGCA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85800" y="352437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ourier New" charset="0"/>
              </a:rPr>
              <a:t>   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AGACCATACTCCATCGC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AGCAG</a:t>
            </a:r>
            <a:r>
              <a:rPr lang="en-GB" sz="2000" dirty="0" smtClean="0">
                <a:latin typeface="Courier New" charset="0"/>
              </a:rPr>
              <a:t>CTA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CGCTAG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85800" y="432447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                  ATCGCAAGCAGCTAGGCTAG</a:t>
            </a:r>
            <a:r>
              <a:rPr lang="en-GB" sz="2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GTTAGGCATCCGC..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8001000" y="247662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ourier New" charset="0"/>
              </a:rPr>
              <a:t> GGC..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-28545" y="3552855"/>
            <a:ext cx="32574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892251" y="4002161"/>
            <a:ext cx="416227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6371461" y="3552855"/>
            <a:ext cx="32574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5100" y="528320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Read depth (coverage) =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62200" y="6083300"/>
            <a:ext cx="159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Read depth =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92252" y="5283200"/>
            <a:ext cx="159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Read depth =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609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Aligning back to the reference sequence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95536" y="116632"/>
            <a:ext cx="6696744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Introductions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20272" y="5818038"/>
            <a:ext cx="205172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meta-analysis and power of genetic </a:t>
            </a:r>
            <a:r>
              <a:rPr lang="en-GB" dirty="0" smtClean="0">
                <a:latin typeface="Comic Sans MS" panose="030F0702030302020204" pitchFamily="66" charset="0"/>
              </a:rPr>
              <a:t>studies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9" idx="2"/>
            <a:endCxn id="11" idx="0"/>
          </p:cNvCxnSpPr>
          <p:nvPr/>
        </p:nvCxnSpPr>
        <p:spPr>
          <a:xfrm flipH="1">
            <a:off x="5328084" y="836768"/>
            <a:ext cx="1099669" cy="57600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21" idx="0"/>
          </p:cNvCxnSpPr>
          <p:nvPr/>
        </p:nvCxnSpPr>
        <p:spPr>
          <a:xfrm>
            <a:off x="1376428" y="836768"/>
            <a:ext cx="63224" cy="5040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" idx="0"/>
          </p:cNvCxnSpPr>
          <p:nvPr/>
        </p:nvCxnSpPr>
        <p:spPr>
          <a:xfrm>
            <a:off x="3781639" y="836768"/>
            <a:ext cx="1546445" cy="57600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22" idx="0"/>
          </p:cNvCxnSpPr>
          <p:nvPr/>
        </p:nvCxnSpPr>
        <p:spPr>
          <a:xfrm flipH="1">
            <a:off x="5304606" y="2336106"/>
            <a:ext cx="23478" cy="94887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2"/>
            <a:endCxn id="15" idx="0"/>
          </p:cNvCxnSpPr>
          <p:nvPr/>
        </p:nvCxnSpPr>
        <p:spPr>
          <a:xfrm flipH="1">
            <a:off x="5300377" y="3654316"/>
            <a:ext cx="4229" cy="56677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2"/>
            <a:endCxn id="16" idx="0"/>
          </p:cNvCxnSpPr>
          <p:nvPr/>
        </p:nvCxnSpPr>
        <p:spPr>
          <a:xfrm>
            <a:off x="5300377" y="5144418"/>
            <a:ext cx="4699" cy="51683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3"/>
            <a:endCxn id="18" idx="1"/>
          </p:cNvCxnSpPr>
          <p:nvPr/>
        </p:nvCxnSpPr>
        <p:spPr>
          <a:xfrm>
            <a:off x="6169172" y="6122913"/>
            <a:ext cx="851100" cy="15679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22" idx="1"/>
          </p:cNvCxnSpPr>
          <p:nvPr/>
        </p:nvCxnSpPr>
        <p:spPr>
          <a:xfrm>
            <a:off x="3563888" y="3253626"/>
            <a:ext cx="1080120" cy="216024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22" idx="1"/>
          </p:cNvCxnSpPr>
          <p:nvPr/>
        </p:nvCxnSpPr>
        <p:spPr>
          <a:xfrm flipV="1">
            <a:off x="3563888" y="3469650"/>
            <a:ext cx="1080120" cy="493023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3"/>
            <a:endCxn id="12" idx="1"/>
          </p:cNvCxnSpPr>
          <p:nvPr/>
        </p:nvCxnSpPr>
        <p:spPr>
          <a:xfrm flipV="1">
            <a:off x="6169172" y="3735616"/>
            <a:ext cx="1222495" cy="2387297"/>
          </a:xfrm>
          <a:prstGeom prst="straightConnector1">
            <a:avLst/>
          </a:prstGeom>
          <a:ln w="38100">
            <a:headEnd type="triangl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3"/>
            <a:endCxn id="15" idx="1"/>
          </p:cNvCxnSpPr>
          <p:nvPr/>
        </p:nvCxnSpPr>
        <p:spPr>
          <a:xfrm flipV="1">
            <a:off x="3419872" y="4682753"/>
            <a:ext cx="1124421" cy="1013629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68144" y="467436"/>
            <a:ext cx="1119217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Genetics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82" name="Straight Arrow Connector 81"/>
          <p:cNvCxnSpPr>
            <a:stCxn id="10" idx="2"/>
            <a:endCxn id="21" idx="0"/>
          </p:cNvCxnSpPr>
          <p:nvPr/>
        </p:nvCxnSpPr>
        <p:spPr>
          <a:xfrm flipH="1">
            <a:off x="1439652" y="836768"/>
            <a:ext cx="2341987" cy="5040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40980" y="5661248"/>
            <a:ext cx="172819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GWAS results and interpretation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4008" y="3284984"/>
            <a:ext cx="132119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GWAS QC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1340768"/>
            <a:ext cx="1944216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Basic principles of measuring disease in populations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5775" y="3068960"/>
            <a:ext cx="223811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population genetics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712" y="3501008"/>
            <a:ext cx="1584176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Principal components analyses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22" name="Straight Arrow Connector 121"/>
          <p:cNvCxnSpPr>
            <a:stCxn id="11" idx="2"/>
            <a:endCxn id="12" idx="1"/>
          </p:cNvCxnSpPr>
          <p:nvPr/>
        </p:nvCxnSpPr>
        <p:spPr>
          <a:xfrm>
            <a:off x="5328084" y="2336106"/>
            <a:ext cx="2063583" cy="1399510"/>
          </a:xfrm>
          <a:prstGeom prst="straightConnector1">
            <a:avLst/>
          </a:prstGeom>
          <a:ln w="38100">
            <a:headEnd type="triangl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55976" y="1412776"/>
            <a:ext cx="1944216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Basic genotype data summaries and analyses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4293" y="4221088"/>
            <a:ext cx="151216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GWAS association analyses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89" name="Elbow Connector 188"/>
          <p:cNvCxnSpPr>
            <a:stCxn id="13" idx="1"/>
            <a:endCxn id="14" idx="1"/>
          </p:cNvCxnSpPr>
          <p:nvPr/>
        </p:nvCxnSpPr>
        <p:spPr>
          <a:xfrm rot="10800000" flipH="1" flipV="1">
            <a:off x="1325774" y="3253625"/>
            <a:ext cx="653937" cy="709047"/>
          </a:xfrm>
          <a:prstGeom prst="bentConnector3">
            <a:avLst>
              <a:gd name="adj1" fmla="val -34957"/>
            </a:avLst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lbow Connector 217"/>
          <p:cNvCxnSpPr>
            <a:stCxn id="21" idx="1"/>
            <a:endCxn id="15" idx="1"/>
          </p:cNvCxnSpPr>
          <p:nvPr/>
        </p:nvCxnSpPr>
        <p:spPr>
          <a:xfrm rot="10800000" flipH="1" flipV="1">
            <a:off x="467543" y="1940933"/>
            <a:ext cx="4076749" cy="2741820"/>
          </a:xfrm>
          <a:prstGeom prst="bentConnector3">
            <a:avLst>
              <a:gd name="adj1" fmla="val -5607"/>
            </a:avLst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21" idx="2"/>
            <a:endCxn id="13" idx="0"/>
          </p:cNvCxnSpPr>
          <p:nvPr/>
        </p:nvCxnSpPr>
        <p:spPr>
          <a:xfrm>
            <a:off x="1439652" y="2541097"/>
            <a:ext cx="1005180" cy="527863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7" idx="3"/>
            <a:endCxn id="16" idx="1"/>
          </p:cNvCxnSpPr>
          <p:nvPr/>
        </p:nvCxnSpPr>
        <p:spPr>
          <a:xfrm>
            <a:off x="3419872" y="5696382"/>
            <a:ext cx="1021108" cy="42653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05437" y="467436"/>
            <a:ext cx="1752403" cy="369332"/>
          </a:xfrm>
          <a:prstGeom prst="rect">
            <a:avLst/>
          </a:prstGeom>
          <a:solidFill>
            <a:srgbClr val="00B0F0"/>
          </a:solidFill>
          <a:ln w="1270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Bioinformatics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667" y="2996952"/>
            <a:ext cx="1620688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Public databases and resources for genetics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796" y="467436"/>
            <a:ext cx="1571264" cy="36933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Epidemiology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67544" y="5373216"/>
            <a:ext cx="29523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whole genome sequencing and fine-mapping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7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192411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1" dirty="0" smtClean="0">
                <a:solidFill>
                  <a:schemeClr val="tx1"/>
                </a:solidFill>
                <a:latin typeface="Courier New" charset="0"/>
              </a:rPr>
              <a:t>...ATAGATAGACCATACTGCATCGCAAGCAGCTACGCTAGCGTTAGGCATGG...</a:t>
            </a:r>
            <a:endParaRPr lang="en-GB" sz="2000" b="1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5800" y="272427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ATAGA</a:t>
            </a:r>
            <a:r>
              <a:rPr lang="en-GB" sz="2000" dirty="0" smtClean="0">
                <a:solidFill>
                  <a:srgbClr val="00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</a:t>
            </a:r>
            <a:r>
              <a:rPr lang="en-GB" sz="2000" dirty="0" smtClean="0"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ACTCCAT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5800" y="312432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ourier New" charset="0"/>
              </a:rPr>
              <a:t>   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AGACCATACTCCATCGC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AGCAG</a:t>
            </a:r>
            <a:r>
              <a:rPr lang="en-GB" sz="2000" dirty="0" smtClean="0">
                <a:solidFill>
                  <a:srgbClr val="000000"/>
                </a:solidFill>
                <a:latin typeface="Courier New" charset="0"/>
              </a:rPr>
              <a:t>C 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CGCTAG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" y="232422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...ATAGA</a:t>
            </a:r>
            <a:r>
              <a:rPr lang="en-GB" sz="2000" dirty="0" smtClean="0">
                <a:solidFill>
                  <a:srgbClr val="00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G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85800" y="392442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               TCCATCGCAAGCAGCTACGCTAG</a:t>
            </a:r>
            <a:r>
              <a:rPr lang="en-GB" sz="2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GTTAGGCA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85800" y="352437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ourier New" charset="0"/>
              </a:rPr>
              <a:t>   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AGACCATACTCCATCGC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AGCAG</a:t>
            </a:r>
            <a:r>
              <a:rPr lang="en-GB" sz="2000" dirty="0" smtClean="0">
                <a:latin typeface="Courier New" charset="0"/>
              </a:rPr>
              <a:t>CTA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CGCTAG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85800" y="432447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                  ATCGCAAGCAGCTAGGCTAG</a:t>
            </a:r>
            <a:r>
              <a:rPr lang="en-GB" sz="2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GTTAGGCATCCGC..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8001000" y="247662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ourier New" charset="0"/>
              </a:rPr>
              <a:t> GGC..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-9867" y="3552855"/>
            <a:ext cx="32574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339471" y="5283200"/>
            <a:ext cx="51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T/A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609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Mapping back to the reference sequence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1049429" y="3558531"/>
            <a:ext cx="32574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55895" y="5298426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T/G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2728025" y="3552855"/>
            <a:ext cx="32574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67944" y="5298426"/>
            <a:ext cx="51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/T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3808145" y="3558531"/>
            <a:ext cx="32574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12085" y="5284694"/>
            <a:ext cx="64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indel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5032281" y="3552061"/>
            <a:ext cx="32574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01885" y="526616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/A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6544449" y="3552061"/>
            <a:ext cx="32574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08530" y="526616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G/C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6093296"/>
            <a:ext cx="374822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915816" y="5733256"/>
            <a:ext cx="1728193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220072" y="5733256"/>
            <a:ext cx="259228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5291916"/>
            <a:ext cx="110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1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192411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1" dirty="0" smtClean="0">
                <a:solidFill>
                  <a:schemeClr val="tx1"/>
                </a:solidFill>
                <a:latin typeface="Courier New" charset="0"/>
              </a:rPr>
              <a:t>...ATAGATAGACCATACTGCATCGCAAGCAGCTACGCTAGCGTTAGGCATGG...</a:t>
            </a:r>
            <a:endParaRPr lang="en-GB" sz="2000" b="1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5800" y="272427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ATAGA</a:t>
            </a:r>
            <a:r>
              <a:rPr lang="en-GB" sz="2000" dirty="0" smtClean="0">
                <a:solidFill>
                  <a:srgbClr val="00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</a:t>
            </a:r>
            <a:r>
              <a:rPr lang="en-GB" sz="2000" dirty="0" smtClean="0"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ACTCCAT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5800" y="312432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ourier New" charset="0"/>
              </a:rPr>
              <a:t>   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AGACCATACTCCATCGC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AGCAG</a:t>
            </a:r>
            <a:r>
              <a:rPr lang="en-GB" sz="2000" dirty="0" smtClean="0">
                <a:solidFill>
                  <a:srgbClr val="000000"/>
                </a:solidFill>
                <a:latin typeface="Courier New" charset="0"/>
              </a:rPr>
              <a:t>C 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CGCTAG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" y="232422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...ATAGA</a:t>
            </a:r>
            <a:r>
              <a:rPr lang="en-GB" sz="2000" dirty="0" smtClean="0">
                <a:solidFill>
                  <a:srgbClr val="00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G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85800" y="392442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               TCCATCGCAAGCAGCTACGCTAG</a:t>
            </a:r>
            <a:r>
              <a:rPr lang="en-GB" sz="2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GTTAGGCA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85800" y="352437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ourier New" charset="0"/>
              </a:rPr>
              <a:t>   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GA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AGACCATACTCCATCGC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AGCAG</a:t>
            </a:r>
            <a:r>
              <a:rPr lang="en-GB" sz="2000" dirty="0" smtClean="0">
                <a:latin typeface="Courier New" charset="0"/>
              </a:rPr>
              <a:t>CTA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CGCTAG</a:t>
            </a:r>
            <a:r>
              <a:rPr lang="en-GB" sz="2000" dirty="0" smtClean="0">
                <a:solidFill>
                  <a:srgbClr val="FF0000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85800" y="432447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                  ATCGCAAGCAGCTAGGCTAG</a:t>
            </a:r>
            <a:r>
              <a:rPr lang="en-GB" sz="2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Courier New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Courier New" charset="0"/>
              </a:rPr>
              <a:t>GTTAGGCATCCGC..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8001000" y="247662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ourier New" charset="0"/>
              </a:rPr>
              <a:t> GGC..</a:t>
            </a:r>
            <a:endParaRPr lang="en-GB" sz="2000" dirty="0">
              <a:solidFill>
                <a:schemeClr val="tx1"/>
              </a:solidFill>
              <a:latin typeface="Courier New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-9867" y="3552855"/>
            <a:ext cx="32574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339471" y="5283200"/>
            <a:ext cx="51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T/A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609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Aligning back to the reference sequence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1049429" y="3558531"/>
            <a:ext cx="32574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55895" y="5298426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T/G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2728025" y="3552855"/>
            <a:ext cx="32574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67944" y="5298426"/>
            <a:ext cx="51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/T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3808145" y="3558531"/>
            <a:ext cx="32574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12085" y="5284694"/>
            <a:ext cx="64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indel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5032281" y="3552061"/>
            <a:ext cx="32574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01885" y="526616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/A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6544449" y="3552061"/>
            <a:ext cx="32574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08530" y="526616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G/C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31640" y="5996770"/>
            <a:ext cx="51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T/A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0113" y="6011996"/>
            <a:ext cx="51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/T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94054" y="597973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/A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504" y="5291916"/>
            <a:ext cx="110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Variation: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598" y="5877272"/>
            <a:ext cx="111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variation: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1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calling pipeline</a:t>
            </a:r>
            <a:br>
              <a:rPr lang="en-US" dirty="0" smtClean="0"/>
            </a:br>
            <a:r>
              <a:rPr lang="en-US" sz="2000" dirty="0" smtClean="0"/>
              <a:t>for discovering and/or typing variation in multiple samples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14838" y="1548080"/>
            <a:ext cx="2232248" cy="800219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Align reads</a:t>
            </a:r>
          </a:p>
          <a:p>
            <a:pPr algn="ctr"/>
            <a:r>
              <a:rPr lang="en-US" sz="1400" dirty="0" smtClean="0"/>
              <a:t>to a reference sequence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into BAM file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8694" y="2844805"/>
            <a:ext cx="4824536" cy="800219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Call genotypes</a:t>
            </a:r>
          </a:p>
          <a:p>
            <a:pPr algn="ctr"/>
            <a:r>
              <a:rPr lang="en-US" sz="1400" dirty="0" smtClean="0"/>
              <a:t>At </a:t>
            </a:r>
            <a:r>
              <a:rPr lang="en-US" sz="1400" dirty="0"/>
              <a:t>bases where there’s some variation in the data</a:t>
            </a:r>
            <a:r>
              <a:rPr lang="en-US" sz="1400" dirty="0" smtClean="0"/>
              <a:t>.</a:t>
            </a:r>
          </a:p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into VCF or BCF 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0742" y="4286126"/>
            <a:ext cx="3960440" cy="1015663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Filter variants</a:t>
            </a:r>
          </a:p>
          <a:p>
            <a:pPr algn="ctr"/>
            <a:r>
              <a:rPr lang="en-US" sz="1400" dirty="0" smtClean="0"/>
              <a:t>E.g. by read depth, mapping quality, potential biases between ref and non-ref reads…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Into VCF or BCF file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7" idx="0"/>
          </p:cNvCxnSpPr>
          <p:nvPr/>
        </p:nvCxnSpPr>
        <p:spPr>
          <a:xfrm>
            <a:off x="4630962" y="2348299"/>
            <a:ext cx="0" cy="4965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>
            <a:off x="4630962" y="3645024"/>
            <a:ext cx="0" cy="6411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9570" y="5877272"/>
            <a:ext cx="1922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Analyse</a:t>
            </a:r>
            <a:endParaRPr lang="en-US" dirty="0" smtClean="0"/>
          </a:p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Into high-profile journal</a:t>
            </a:r>
            <a:endParaRPr lang="en-US" sz="1400" dirty="0">
              <a:solidFill>
                <a:srgbClr val="7F7F7F"/>
              </a:solidFill>
            </a:endParaRPr>
          </a:p>
        </p:txBody>
      </p:sp>
      <p:cxnSp>
        <p:nvCxnSpPr>
          <p:cNvPr id="22" name="Straight Arrow Connector 21"/>
          <p:cNvCxnSpPr>
            <a:stCxn id="8" idx="2"/>
            <a:endCxn id="20" idx="0"/>
          </p:cNvCxnSpPr>
          <p:nvPr/>
        </p:nvCxnSpPr>
        <p:spPr>
          <a:xfrm>
            <a:off x="4630962" y="5301789"/>
            <a:ext cx="0" cy="5754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91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calling pipeline</a:t>
            </a:r>
            <a:br>
              <a:rPr lang="en-US" dirty="0" smtClean="0"/>
            </a:br>
            <a:r>
              <a:rPr lang="en-US" sz="2000" dirty="0" smtClean="0"/>
              <a:t>for discovering and/or typing variation in multiple samples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18694" y="2844805"/>
            <a:ext cx="4824536" cy="800219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Call genotypes</a:t>
            </a:r>
          </a:p>
          <a:p>
            <a:pPr algn="ctr"/>
            <a:r>
              <a:rPr lang="en-US" sz="1400" dirty="0" smtClean="0"/>
              <a:t>At </a:t>
            </a:r>
            <a:r>
              <a:rPr lang="en-US" sz="1400" dirty="0"/>
              <a:t>bases where there’s some variation in the data</a:t>
            </a:r>
            <a:r>
              <a:rPr lang="en-US" sz="1400" dirty="0" smtClean="0"/>
              <a:t>.</a:t>
            </a:r>
          </a:p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into VCF or BCF 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0742" y="4286126"/>
            <a:ext cx="3960440" cy="1015663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Filter variants</a:t>
            </a:r>
          </a:p>
          <a:p>
            <a:pPr algn="ctr"/>
            <a:r>
              <a:rPr lang="en-US" sz="1400" dirty="0" smtClean="0"/>
              <a:t>E.g. by read depth, mapping quality, potential biases between ref and non-ref reads…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nto VCF or BCF file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13" idx="2"/>
            <a:endCxn id="7" idx="0"/>
          </p:cNvCxnSpPr>
          <p:nvPr/>
        </p:nvCxnSpPr>
        <p:spPr>
          <a:xfrm>
            <a:off x="4630962" y="2348299"/>
            <a:ext cx="0" cy="4965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>
            <a:off x="4630962" y="3645024"/>
            <a:ext cx="0" cy="6411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9570" y="5877272"/>
            <a:ext cx="1922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Analyse</a:t>
            </a:r>
            <a:endParaRPr lang="en-US" dirty="0" smtClean="0"/>
          </a:p>
          <a:p>
            <a:pPr algn="ctr"/>
            <a:r>
              <a:rPr lang="en-US" sz="1400" dirty="0">
                <a:solidFill>
                  <a:srgbClr val="7F7F7F"/>
                </a:solidFill>
              </a:rPr>
              <a:t>i</a:t>
            </a:r>
            <a:r>
              <a:rPr lang="en-US" sz="1400" dirty="0" smtClean="0">
                <a:solidFill>
                  <a:srgbClr val="7F7F7F"/>
                </a:solidFill>
              </a:rPr>
              <a:t>nto high-profile journal</a:t>
            </a:r>
            <a:endParaRPr lang="en-US" sz="1400" dirty="0">
              <a:solidFill>
                <a:srgbClr val="7F7F7F"/>
              </a:solidFill>
            </a:endParaRPr>
          </a:p>
        </p:txBody>
      </p:sp>
      <p:cxnSp>
        <p:nvCxnSpPr>
          <p:cNvPr id="22" name="Straight Arrow Connector 21"/>
          <p:cNvCxnSpPr>
            <a:stCxn id="8" idx="2"/>
            <a:endCxn id="20" idx="0"/>
          </p:cNvCxnSpPr>
          <p:nvPr/>
        </p:nvCxnSpPr>
        <p:spPr>
          <a:xfrm>
            <a:off x="4630962" y="5301789"/>
            <a:ext cx="0" cy="5754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>
            <a:off x="2650742" y="4286126"/>
            <a:ext cx="193066" cy="108709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4509120"/>
            <a:ext cx="18722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often the tricky part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4838" y="1548080"/>
            <a:ext cx="2232248" cy="800219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Align reads</a:t>
            </a:r>
          </a:p>
          <a:p>
            <a:pPr algn="ctr"/>
            <a:r>
              <a:rPr lang="en-US" sz="1400" dirty="0" smtClean="0"/>
              <a:t>to a reference sequence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into BAM file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8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rfin_ThaiGamb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848" r="-5848"/>
          <a:stretch>
            <a:fillRect/>
          </a:stretch>
        </p:blipFill>
        <p:spPr>
          <a:xfrm>
            <a:off x="-449825" y="304800"/>
            <a:ext cx="10114525" cy="5562599"/>
          </a:xfrm>
        </p:spPr>
      </p:pic>
      <p:sp>
        <p:nvSpPr>
          <p:cNvPr id="5" name="TextBox 4"/>
          <p:cNvSpPr txBox="1"/>
          <p:nvPr/>
        </p:nvSpPr>
        <p:spPr>
          <a:xfrm>
            <a:off x="1187624" y="6128871"/>
            <a:ext cx="688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/>
              <a:t>I</a:t>
            </a:r>
            <a:r>
              <a:rPr lang="en-US" dirty="0" smtClean="0"/>
              <a:t>mage provided courtesy of Jason </a:t>
            </a:r>
            <a:r>
              <a:rPr lang="en-US" dirty="0" err="1" smtClean="0"/>
              <a:t>Wendler</a:t>
            </a:r>
            <a:r>
              <a:rPr lang="en-US" dirty="0" smtClean="0"/>
              <a:t> based on </a:t>
            </a:r>
            <a:r>
              <a:rPr lang="en-US" dirty="0" err="1" smtClean="0"/>
              <a:t>MalariaGEN</a:t>
            </a:r>
            <a:r>
              <a:rPr lang="en-US" dirty="0" smtClean="0"/>
              <a:t> data)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smtClean="0"/>
              <a:t>What can possibly go wrong?</a:t>
            </a:r>
            <a:endParaRPr lang="en-US" dirty="0"/>
          </a:p>
        </p:txBody>
      </p:sp>
      <p:pic>
        <p:nvPicPr>
          <p:cNvPr id="5" name="Picture 4" descr="selfmap_01207600000-208000000_25-50b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1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smtClean="0"/>
              <a:t>What can possibly go wrong?</a:t>
            </a:r>
            <a:endParaRPr lang="en-US" dirty="0"/>
          </a:p>
        </p:txBody>
      </p:sp>
      <p:pic>
        <p:nvPicPr>
          <p:cNvPr id="5" name="Picture 4" descr="selfmap_01207600000-208000000_25-50b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472608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3" y="4075572"/>
            <a:ext cx="2304255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human genome is complex.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Short reads will not align well here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55776" y="3212976"/>
            <a:ext cx="576064" cy="8625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</p:cNvCxnSpPr>
          <p:nvPr/>
        </p:nvCxnSpPr>
        <p:spPr>
          <a:xfrm flipV="1">
            <a:off x="2483768" y="4221090"/>
            <a:ext cx="792101" cy="4546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53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smtClean="0"/>
              <a:t>What can possibly go wrong?</a:t>
            </a:r>
            <a:endParaRPr lang="en-US" dirty="0"/>
          </a:p>
        </p:txBody>
      </p:sp>
      <p:pic>
        <p:nvPicPr>
          <p:cNvPr id="4" name="Picture 3" descr="CR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588"/>
            <a:ext cx="9144000" cy="2235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238" y="1625516"/>
            <a:ext cx="4559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CRG Align 100 track on UCSC Genome Browser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2771125" y="1994848"/>
            <a:ext cx="360715" cy="10708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08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But I don’t have any sequencing data!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Luckily lots of data is publically available - in particular the 1000 Genomes project data can be downloaded: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67" y="2604120"/>
            <a:ext cx="74549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797152"/>
            <a:ext cx="45576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http://www.1000genomes.org/</a:t>
            </a:r>
            <a:r>
              <a:rPr lang="en-US" dirty="0" smtClean="0"/>
              <a:t>data</a:t>
            </a:r>
          </a:p>
          <a:p>
            <a:endParaRPr lang="en-US" dirty="0"/>
          </a:p>
          <a:p>
            <a:r>
              <a:rPr lang="en-US" dirty="0" smtClean="0"/>
              <a:t>ftp</a:t>
            </a:r>
            <a:r>
              <a:rPr lang="en-US" dirty="0"/>
              <a:t>://ftp.1000genomes.ebi.ac.uk/vol1/ftp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/>
              <a:t>ftp://ftp-</a:t>
            </a:r>
            <a:r>
              <a:rPr lang="en-US" dirty="0" err="1"/>
              <a:t>trace.ncbi.nih.gov</a:t>
            </a:r>
            <a:r>
              <a:rPr lang="en-US" dirty="0"/>
              <a:t>/1000genomes/ftp</a:t>
            </a:r>
            <a:r>
              <a:rPr lang="en-US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7445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 glossary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005559"/>
              </p:ext>
            </p:extLst>
          </p:nvPr>
        </p:nvGraphicFramePr>
        <p:xfrm>
          <a:off x="107501" y="1397000"/>
          <a:ext cx="8784978" cy="3754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Format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it contains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it comes from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FASTA/FASTQ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Sequences reads and</a:t>
                      </a:r>
                      <a:r>
                        <a:rPr lang="en-US" baseline="0" dirty="0" smtClean="0"/>
                        <a:t> quality scores.  Also full genome and regional assemblies.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Sequencing.</a:t>
                      </a:r>
                      <a:r>
                        <a:rPr lang="en-US" baseline="0" dirty="0" smtClean="0"/>
                        <a:t>  Also </a:t>
                      </a:r>
                      <a:r>
                        <a:rPr lang="en-US" dirty="0" smtClean="0"/>
                        <a:t>genome assembly.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BAM files (or SAM files)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Sequence reads mapped to a reference sequence.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Alignment algorithm –</a:t>
                      </a:r>
                      <a:r>
                        <a:rPr lang="en-US" baseline="0" dirty="0" smtClean="0"/>
                        <a:t> e.g. BWA.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VCF,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BCF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Genotypes called from BAM</a:t>
                      </a:r>
                      <a:r>
                        <a:rPr lang="en-US" baseline="0" dirty="0" smtClean="0"/>
                        <a:t> files at polymorphic locations.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Calling algorithm – e.g. </a:t>
                      </a:r>
                      <a:r>
                        <a:rPr lang="en-US" dirty="0" err="1" smtClean="0">
                          <a:latin typeface="Courier"/>
                          <a:cs typeface="Courier"/>
                        </a:rPr>
                        <a:t>samtools</a:t>
                      </a:r>
                      <a:r>
                        <a:rPr lang="en-US" dirty="0" smtClean="0">
                          <a:latin typeface="Courier"/>
                          <a:cs typeface="Courier"/>
                        </a:rPr>
                        <a:t> </a:t>
                      </a:r>
                      <a:r>
                        <a:rPr lang="en-US" dirty="0" err="1" smtClean="0">
                          <a:latin typeface="Courier"/>
                          <a:cs typeface="Courier"/>
                        </a:rPr>
                        <a:t>mpileup</a:t>
                      </a:r>
                      <a:r>
                        <a:rPr lang="en-US" dirty="0" smtClean="0">
                          <a:latin typeface="Courier"/>
                          <a:cs typeface="Courier"/>
                        </a:rPr>
                        <a:t> + </a:t>
                      </a:r>
                      <a:r>
                        <a:rPr lang="en-US" dirty="0" err="1" smtClean="0">
                          <a:latin typeface="Courier"/>
                          <a:cs typeface="Courier"/>
                        </a:rPr>
                        <a:t>bcftools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 files, used to quickly access FASTA, BAM, or other files.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Indexing software</a:t>
                      </a:r>
                      <a:r>
                        <a:rPr lang="en-US" baseline="0" dirty="0" smtClean="0"/>
                        <a:t> – e.g. </a:t>
                      </a:r>
                      <a:r>
                        <a:rPr lang="en-US" baseline="0" dirty="0" err="1" smtClean="0">
                          <a:latin typeface="Courier"/>
                          <a:cs typeface="Courier"/>
                        </a:rPr>
                        <a:t>samtools</a:t>
                      </a:r>
                      <a:r>
                        <a:rPr lang="en-US" baseline="0" dirty="0" smtClean="0">
                          <a:latin typeface="Courier"/>
                          <a:cs typeface="Courier"/>
                        </a:rPr>
                        <a:t> index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18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brief guide to sequencing</a:t>
            </a:r>
            <a:endParaRPr lang="en-US" dirty="0"/>
          </a:p>
        </p:txBody>
      </p:sp>
      <p:pic>
        <p:nvPicPr>
          <p:cNvPr id="4" name="Picture 3" descr="hiseq-2500-available-now.jpg"/>
          <p:cNvPicPr>
            <a:picLocks noChangeAspect="1"/>
          </p:cNvPicPr>
          <p:nvPr/>
        </p:nvPicPr>
        <p:blipFill>
          <a:blip r:embed="rId2"/>
          <a:srcRect l="8858" r="53150"/>
          <a:stretch>
            <a:fillRect/>
          </a:stretch>
        </p:blipFill>
        <p:spPr>
          <a:xfrm>
            <a:off x="251520" y="4213051"/>
            <a:ext cx="3474043" cy="2600325"/>
          </a:xfrm>
          <a:prstGeom prst="rect">
            <a:avLst/>
          </a:prstGeom>
        </p:spPr>
      </p:pic>
      <p:pic>
        <p:nvPicPr>
          <p:cNvPr id="6" name="Picture 5" descr="mini_ion_300_open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05645"/>
            <a:ext cx="1790824" cy="1185104"/>
          </a:xfrm>
          <a:prstGeom prst="rect">
            <a:avLst/>
          </a:prstGeom>
        </p:spPr>
      </p:pic>
      <p:pic>
        <p:nvPicPr>
          <p:cNvPr id="7" name="Picture 6" descr="brochure_graphics_120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0" t="18691" r="35433" b="50145"/>
          <a:stretch/>
        </p:blipFill>
        <p:spPr>
          <a:xfrm>
            <a:off x="4139824" y="4653336"/>
            <a:ext cx="2304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practical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Inspect some mapped read data in the FUT2 gene for a single individual using </a:t>
            </a:r>
            <a:r>
              <a:rPr lang="en-US" dirty="0" err="1" smtClean="0">
                <a:latin typeface="Courier"/>
                <a:cs typeface="Courier"/>
              </a:rPr>
              <a:t>samtools</a:t>
            </a:r>
            <a:endParaRPr lang="en-US" dirty="0" smtClean="0">
              <a:latin typeface="Courier"/>
              <a:cs typeface="Courier"/>
            </a:endParaRP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Call variation in across a set of individuals using </a:t>
            </a:r>
            <a:r>
              <a:rPr lang="en-US" dirty="0" err="1" smtClean="0">
                <a:latin typeface="Courier"/>
                <a:cs typeface="Courier"/>
              </a:rPr>
              <a:t>samtools</a:t>
            </a:r>
            <a:r>
              <a:rPr lang="en-US" dirty="0" smtClean="0"/>
              <a:t> and </a:t>
            </a:r>
            <a:r>
              <a:rPr lang="en-US" dirty="0" err="1" smtClean="0">
                <a:latin typeface="Courier"/>
                <a:cs typeface="Courier"/>
              </a:rPr>
              <a:t>bcftools</a:t>
            </a:r>
            <a:endParaRPr lang="en-US" dirty="0" smtClean="0">
              <a:latin typeface="Courier"/>
              <a:cs typeface="Courier"/>
            </a:endParaRP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Use this data to understand LD between these variants and our GWAS ‘hit’.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7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sequence?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813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key motivation for sequencing is to discover and type more genetic variation, either within a region or across the whole genome.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In particular, sequencing can be used to fine-map signals of associations by identifying putatively functional mutations that may not have been typed in the original data.</a:t>
            </a:r>
          </a:p>
        </p:txBody>
      </p:sp>
    </p:spTree>
    <p:extLst>
      <p:ext uri="{BB962C8B-B14F-4D97-AF65-F5344CB8AC3E}">
        <p14:creationId xmlns:p14="http://schemas.microsoft.com/office/powerpoint/2010/main" val="264009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sequence?	</a:t>
            </a:r>
            <a:endParaRPr lang="en-US" dirty="0"/>
          </a:p>
        </p:txBody>
      </p:sp>
      <p:pic>
        <p:nvPicPr>
          <p:cNvPr id="4" name="Picture 3" descr="nature11632-f1.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" r="49680" b="-2690"/>
          <a:stretch/>
        </p:blipFill>
        <p:spPr>
          <a:xfrm>
            <a:off x="5796136" y="3997138"/>
            <a:ext cx="2602633" cy="2528206"/>
          </a:xfrm>
          <a:prstGeom prst="rect">
            <a:avLst/>
          </a:prstGeom>
        </p:spPr>
      </p:pic>
      <p:pic>
        <p:nvPicPr>
          <p:cNvPr id="5" name="Picture 4" descr="nature11632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34409"/>
            <a:ext cx="4968552" cy="1482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LcYQ9u-nature11632 (dragged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" y="4033610"/>
            <a:ext cx="2533649" cy="23923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1568" y="4513475"/>
            <a:ext cx="2088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E.g. 99% of SNPs with at least 1% frequency detected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5580112" y="4221088"/>
            <a:ext cx="1127625" cy="754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495325"/>
            <a:ext cx="8229600" cy="121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E.g. sequencing the whole genome: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2386" y="4861347"/>
            <a:ext cx="1553669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REDACTED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4571566"/>
            <a:ext cx="1368152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REDACTED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22386" y="5159806"/>
            <a:ext cx="1913710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REDACTED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7672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sequence?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1213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E.g. sequencing within a region:</a:t>
            </a:r>
          </a:p>
        </p:txBody>
      </p:sp>
      <p:pic>
        <p:nvPicPr>
          <p:cNvPr id="6" name="Picture 5" descr=":tmp:vWNCSN-1-s2.0-S0002929711001960-main cop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0" b="89"/>
          <a:stretch/>
        </p:blipFill>
        <p:spPr>
          <a:xfrm>
            <a:off x="320988" y="2420888"/>
            <a:ext cx="7419364" cy="1851779"/>
          </a:xfrm>
          <a:prstGeom prst="rect">
            <a:avLst/>
          </a:prstGeom>
          <a:noFill/>
        </p:spPr>
      </p:pic>
      <p:pic>
        <p:nvPicPr>
          <p:cNvPr id="7" name="Picture 6" descr=":tmp:vWNCSN-1-s2.0-S0002929711001960-main copy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09120"/>
            <a:ext cx="5207216" cy="21741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551723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Sequencing of three genes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282 Africans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3226488" y="5596194"/>
            <a:ext cx="553424" cy="65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2123728" y="4272667"/>
            <a:ext cx="144018" cy="12445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21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comparison of technologies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01820"/>
              </p:ext>
            </p:extLst>
          </p:nvPr>
        </p:nvGraphicFramePr>
        <p:xfrm>
          <a:off x="323528" y="1124744"/>
          <a:ext cx="8568952" cy="513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088232"/>
                <a:gridCol w="2376264"/>
                <a:gridCol w="2376264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Genotyping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array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What</a:t>
                      </a:r>
                      <a:r>
                        <a:rPr lang="en-US" i="1" baseline="0" dirty="0" smtClean="0"/>
                        <a:t> can you type?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Previously</a:t>
                      </a:r>
                      <a:r>
                        <a:rPr lang="en-US" baseline="0" dirty="0" smtClean="0"/>
                        <a:t> identified variants</a:t>
                      </a:r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What do you get out?</a:t>
                      </a:r>
                    </a:p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Chip intensities per variant per sample.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How much data?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e.g. 50Mb per 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How do</a:t>
                      </a:r>
                      <a:r>
                        <a:rPr lang="en-US" i="1" baseline="0" dirty="0" smtClean="0"/>
                        <a:t> you process it?</a:t>
                      </a:r>
                    </a:p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 genotypes from intensity files.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How much does it cost?</a:t>
                      </a:r>
                    </a:p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70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comparison of technologies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186828"/>
              </p:ext>
            </p:extLst>
          </p:nvPr>
        </p:nvGraphicFramePr>
        <p:xfrm>
          <a:off x="323528" y="1124744"/>
          <a:ext cx="8568952" cy="513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088232"/>
                <a:gridCol w="2376264"/>
                <a:gridCol w="2376264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Genotyping</a:t>
                      </a:r>
                      <a:r>
                        <a:rPr lang="en-US" baseline="0" dirty="0" smtClean="0"/>
                        <a:t> 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‘Next-generation’</a:t>
                      </a:r>
                      <a:r>
                        <a:rPr lang="en-US" baseline="30000" dirty="0" smtClean="0">
                          <a:solidFill>
                            <a:srgbClr val="FFFF00"/>
                          </a:solidFill>
                        </a:rPr>
                        <a:t>*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sequencing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What</a:t>
                      </a:r>
                      <a:r>
                        <a:rPr lang="en-US" i="1" baseline="0" dirty="0" smtClean="0"/>
                        <a:t> can you type?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Previously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identified variants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whole genome! (Except inaccessible bits)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What do you get out?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Chip intensities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 per variant per sample.</a:t>
                      </a:r>
                      <a:endParaRPr lang="en-US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 (e.g. 100bp), accurate reads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How much data?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e.g. 50Mb per sample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e.g. 40Gb per sample @ 12x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How do</a:t>
                      </a:r>
                      <a:r>
                        <a:rPr lang="en-US" i="1" baseline="0" dirty="0" smtClean="0"/>
                        <a:t> you process it?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Call genotypes from intensity files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 to</a:t>
                      </a:r>
                      <a:r>
                        <a:rPr lang="en-US" baseline="0" dirty="0" smtClean="0"/>
                        <a:t> a reference sequence to call variation.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How much does it cost?</a:t>
                      </a:r>
                    </a:p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638132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This is typical current-generation sequencing.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82162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comparison of technologies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883080"/>
              </p:ext>
            </p:extLst>
          </p:nvPr>
        </p:nvGraphicFramePr>
        <p:xfrm>
          <a:off x="323528" y="1124744"/>
          <a:ext cx="8568952" cy="513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088232"/>
                <a:gridCol w="2376264"/>
                <a:gridCol w="2376264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Genotyping</a:t>
                      </a:r>
                      <a:r>
                        <a:rPr lang="en-US" baseline="0" dirty="0" smtClean="0"/>
                        <a:t> 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‘Next-generation’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*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sequencing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Single-molecule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sequencing</a:t>
                      </a:r>
                      <a:endParaRPr lang="en-US" dirty="0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What</a:t>
                      </a:r>
                      <a:r>
                        <a:rPr lang="en-US" i="1" baseline="0" dirty="0" smtClean="0"/>
                        <a:t> can you type?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Previously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identified variants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The whole genome! (Except inaccessible bits)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whole</a:t>
                      </a:r>
                      <a:r>
                        <a:rPr lang="en-US" baseline="0" dirty="0" smtClean="0"/>
                        <a:t> genome! (Except really inaccessible bits)</a:t>
                      </a:r>
                      <a:endParaRPr lang="en-US" dirty="0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What do you get out?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Chip intensities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per variant per sample.</a:t>
                      </a:r>
                      <a:endParaRPr lang="en-US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Short (e.g. 100bp), accurate reads</a:t>
                      </a:r>
                    </a:p>
                    <a:p>
                      <a:endParaRPr lang="en-US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(e.g. 4kb),</a:t>
                      </a:r>
                      <a:r>
                        <a:rPr lang="en-US" baseline="0" dirty="0" smtClean="0"/>
                        <a:t> less accurate reads.</a:t>
                      </a:r>
                      <a:endParaRPr lang="en-US" dirty="0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How much data?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e.g. 50Mb per sample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e.g. 40Gb per sample @ 12x coverage</a:t>
                      </a:r>
                      <a:endParaRPr lang="en-US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Similar</a:t>
                      </a:r>
                      <a:r>
                        <a:rPr lang="en-US" baseline="0" dirty="0" smtClean="0"/>
                        <a:t> to short-read data</a:t>
                      </a:r>
                      <a:endParaRPr lang="en-US" dirty="0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How do</a:t>
                      </a:r>
                      <a:r>
                        <a:rPr lang="en-US" i="1" baseline="0" dirty="0" smtClean="0"/>
                        <a:t> you process it?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Call genotypes from intensity files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Map to</a:t>
                      </a:r>
                      <a:r>
                        <a:rPr lang="en-US" baseline="0" dirty="0" smtClean="0">
                          <a:solidFill>
                            <a:srgbClr val="7F7F7F"/>
                          </a:solidFill>
                        </a:rPr>
                        <a:t> a reference sequence to call variation.</a:t>
                      </a:r>
                      <a:endParaRPr lang="en-US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 mapping/assembly pipelines</a:t>
                      </a:r>
                      <a:endParaRPr lang="en-US" dirty="0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How much does it cost?</a:t>
                      </a:r>
                    </a:p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$$</a:t>
                      </a:r>
                      <a:endParaRPr lang="en-US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$$$$$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638132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This is really the current generation sequencing.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99148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1446</Words>
  <Application>Microsoft Macintosh PowerPoint</Application>
  <PresentationFormat>On-screen Show (4:3)</PresentationFormat>
  <Paragraphs>289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A brief guide to sequencing</vt:lpstr>
      <vt:lpstr>Why sequence? </vt:lpstr>
      <vt:lpstr>Why sequence? </vt:lpstr>
      <vt:lpstr>Why sequence? </vt:lpstr>
      <vt:lpstr>A comparison of technologies</vt:lpstr>
      <vt:lpstr>A comparison of technologies</vt:lpstr>
      <vt:lpstr>A comparison of technologies</vt:lpstr>
      <vt:lpstr>A comparison of technologies</vt:lpstr>
      <vt:lpstr>Typical sequencing pipeline </vt:lpstr>
      <vt:lpstr>Anatomy of a read</vt:lpstr>
      <vt:lpstr>Anatomy of a read</vt:lpstr>
      <vt:lpstr>Anatomy of a read</vt:lpstr>
      <vt:lpstr>Typical sequencing pipeline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calling pipeline for discovering and/or typing variation in multiple samples</vt:lpstr>
      <vt:lpstr>Typical calling pipeline for discovering and/or typing variation in multiple samples</vt:lpstr>
      <vt:lpstr>PowerPoint Presentation</vt:lpstr>
      <vt:lpstr>What can possibly go wrong?</vt:lpstr>
      <vt:lpstr>What can possibly go wrong?</vt:lpstr>
      <vt:lpstr>What can possibly go wrong?</vt:lpstr>
      <vt:lpstr>But I don’t have any sequencing data!</vt:lpstr>
      <vt:lpstr>File format glossary</vt:lpstr>
      <vt:lpstr>Plan for the practical 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guide to sequencing</dc:title>
  <dc:creator>Gavin Band</dc:creator>
  <cp:lastModifiedBy>gav</cp:lastModifiedBy>
  <cp:revision>46</cp:revision>
  <dcterms:created xsi:type="dcterms:W3CDTF">2013-09-18T17:28:44Z</dcterms:created>
  <dcterms:modified xsi:type="dcterms:W3CDTF">2015-06-24T13:42:32Z</dcterms:modified>
</cp:coreProperties>
</file>