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2" r:id="rId2"/>
    <p:sldId id="353" r:id="rId3"/>
    <p:sldId id="260" r:id="rId4"/>
    <p:sldId id="290" r:id="rId5"/>
    <p:sldId id="343" r:id="rId6"/>
    <p:sldId id="342" r:id="rId7"/>
    <p:sldId id="287" r:id="rId8"/>
    <p:sldId id="305" r:id="rId9"/>
    <p:sldId id="307" r:id="rId10"/>
    <p:sldId id="265" r:id="rId11"/>
    <p:sldId id="318" r:id="rId12"/>
    <p:sldId id="311" r:id="rId13"/>
    <p:sldId id="302" r:id="rId14"/>
    <p:sldId id="269" r:id="rId15"/>
    <p:sldId id="347" r:id="rId16"/>
    <p:sldId id="313" r:id="rId17"/>
    <p:sldId id="266" r:id="rId18"/>
    <p:sldId id="315" r:id="rId19"/>
    <p:sldId id="316" r:id="rId20"/>
    <p:sldId id="288" r:id="rId21"/>
    <p:sldId id="274" r:id="rId22"/>
    <p:sldId id="331" r:id="rId23"/>
    <p:sldId id="332" r:id="rId24"/>
    <p:sldId id="333" r:id="rId25"/>
    <p:sldId id="335" r:id="rId26"/>
    <p:sldId id="336" r:id="rId27"/>
    <p:sldId id="281" r:id="rId28"/>
    <p:sldId id="323" r:id="rId29"/>
    <p:sldId id="350" r:id="rId30"/>
    <p:sldId id="329" r:id="rId31"/>
    <p:sldId id="273" r:id="rId32"/>
    <p:sldId id="330" r:id="rId33"/>
    <p:sldId id="270" r:id="rId34"/>
    <p:sldId id="272" r:id="rId35"/>
    <p:sldId id="276" r:id="rId36"/>
    <p:sldId id="271" r:id="rId37"/>
    <p:sldId id="348" r:id="rId38"/>
    <p:sldId id="284" r:id="rId39"/>
    <p:sldId id="351" r:id="rId40"/>
    <p:sldId id="349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55E"/>
    <a:srgbClr val="00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3" autoAdjust="0"/>
    <p:restoredTop sz="81236" autoAdjust="0"/>
  </p:normalViewPr>
  <p:slideViewPr>
    <p:cSldViewPr showGuides="1">
      <p:cViewPr>
        <p:scale>
          <a:sx n="112" d="100"/>
          <a:sy n="112" d="100"/>
        </p:scale>
        <p:origin x="-1008" y="-224"/>
      </p:cViewPr>
      <p:guideLst>
        <p:guide orient="horz" pos="2160"/>
        <p:guide pos="3515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DCA33-5339-7240-B52F-878C0433DEF1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3893-5A58-DC4D-87F6-3FC8B39E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64E1-B5F3-4398-B27A-35C80FBADA8E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D4B7-3D18-4A15-A04C-3ACC2FF6D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57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 smtClean="0"/>
              <a:t>Nice Manhattan</a:t>
            </a:r>
          </a:p>
          <a:p>
            <a:pPr marL="228600" indent="-228600">
              <a:buAutoNum type="arabicParenR"/>
            </a:pPr>
            <a:r>
              <a:rPr lang="en-GB" dirty="0" smtClean="0"/>
              <a:t>Questioning</a:t>
            </a:r>
          </a:p>
          <a:p>
            <a:pPr marL="228600" indent="-228600">
              <a:buAutoNum type="arabicParenR"/>
            </a:pPr>
            <a:r>
              <a:rPr lang="en-GB" dirty="0" smtClean="0"/>
              <a:t>Retraction</a:t>
            </a:r>
            <a:r>
              <a:rPr lang="en-GB" baseline="0" dirty="0" smtClean="0"/>
              <a:t> due to inadequate QC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Genomewide</a:t>
            </a:r>
            <a:r>
              <a:rPr lang="en-GB" dirty="0" smtClean="0"/>
              <a:t> association study of 14,000 cases of seven common diseases and 3,000 shared controls</a:t>
            </a:r>
          </a:p>
          <a:p>
            <a:r>
              <a:rPr lang="en-GB" dirty="0" smtClean="0"/>
              <a:t>Don’t use SNPs in </a:t>
            </a:r>
            <a:r>
              <a:rPr lang="en-GB" dirty="0" err="1" smtClean="0"/>
              <a:t>pseudoautosomal</a:t>
            </a:r>
            <a:r>
              <a:rPr lang="en-GB" dirty="0" smtClean="0"/>
              <a:t> regions for sex check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1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18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EITHER exclude </a:t>
            </a:r>
            <a:r>
              <a:rPr lang="en-GB" dirty="0" err="1" smtClean="0"/>
              <a:t>relateds</a:t>
            </a:r>
            <a:r>
              <a:rPr lang="en-GB" dirty="0" smtClean="0"/>
              <a:t> OR take them into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6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Pedigree shows why some regions are IBD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1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18D2B3-C228-4A47-AEDE-F1862AA2C7EF}" type="slidenum">
              <a:rPr lang="en-US">
                <a:latin typeface="Calibri" pitchFamily="34" charset="0"/>
              </a:rPr>
              <a:pPr eaLnBrk="1" hangingPunct="1"/>
              <a:t>21</a:t>
            </a:fld>
            <a:endParaRPr lang="en-US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Relatedness either needs to be taken into account in analysis, or related individuals need to be removed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22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0DFC83-BF4E-4D40-947D-C8FA7A56CCDE}" type="slidenum">
              <a:rPr lang="en-US">
                <a:latin typeface="Calibri" pitchFamily="34" charset="0"/>
              </a:rPr>
              <a:pPr eaLnBrk="1" hangingPunct="1"/>
              <a:t>23</a:t>
            </a:fld>
            <a:endParaRPr lang="en-US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basic problem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affy uses BRLMM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we use chiamo++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Conservative approach would be to do sample call rate and SNP call rate simultaneously</a:t>
            </a:r>
          </a:p>
          <a:p>
            <a:r>
              <a:rPr lang="en-GB" dirty="0" smtClean="0"/>
              <a:t>QC is an art and not a science</a:t>
            </a:r>
          </a:p>
          <a:p>
            <a:pPr lvl="1"/>
            <a:r>
              <a:rPr lang="en-GB" dirty="0" smtClean="0"/>
              <a:t>The sequence of QC steps matters</a:t>
            </a:r>
          </a:p>
          <a:p>
            <a:pPr lvl="1"/>
            <a:r>
              <a:rPr lang="en-GB" dirty="0" smtClean="0"/>
              <a:t>Thresholds and procedures should depend on the quality of the data and the questions being asked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8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25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Random mating!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8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0DFC83-BF4E-4D40-947D-C8FA7A56CCDE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basic problem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affy uses BRLMM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we use chiamo++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28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4437036-3B9E-4C29-B743-BD61FBBA4B2E}" type="slidenum">
              <a:rPr lang="en-US">
                <a:latin typeface="Calibri" pitchFamily="34" charset="0"/>
              </a:rPr>
              <a:pPr eaLnBrk="1" hangingPunct="1"/>
              <a:t>31</a:t>
            </a:fld>
            <a:endParaRPr lang="en-US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pitchFamily="34" charset="-128"/>
              </a:rPr>
              <a:t>We will already have gotten rid of some outliers during heterozygosity check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PCA</a:t>
            </a:r>
            <a:r>
              <a:rPr lang="en-US" baseline="0" dirty="0" smtClean="0">
                <a:ea typeface="ＭＳ Ｐゴシック" pitchFamily="34" charset="-128"/>
              </a:rPr>
              <a:t> - t</a:t>
            </a:r>
            <a:r>
              <a:rPr lang="en-US" dirty="0" smtClean="0">
                <a:ea typeface="ＭＳ Ｐゴシック" pitchFamily="34" charset="-128"/>
              </a:rPr>
              <a:t>ake</a:t>
            </a:r>
            <a:r>
              <a:rPr lang="en-US" baseline="0" dirty="0" smtClean="0">
                <a:ea typeface="ＭＳ Ｐゴシック" pitchFamily="34" charset="-128"/>
              </a:rPr>
              <a:t> multiple variables and find dimensions with greatest variability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34" charset="-128"/>
              </a:rPr>
              <a:t>Quality of data very important when doing multivariate statistics such as PCA and hence often last step of QC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A06EFF1-A6A6-4380-900A-99DA5E3E25F3}" type="slidenum">
              <a:rPr lang="en-US">
                <a:latin typeface="Calibri" pitchFamily="34" charset="0"/>
              </a:rPr>
              <a:pPr eaLnBrk="1" hangingPunct="1"/>
              <a:t>33</a:t>
            </a:fld>
            <a:endParaRPr lang="en-US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1) Population 1 over represented</a:t>
            </a:r>
            <a:r>
              <a:rPr lang="en-US" baseline="0" dirty="0" smtClean="0">
                <a:ea typeface="ＭＳ Ｐゴシック" pitchFamily="34" charset="-128"/>
              </a:rPr>
              <a:t> in study. 2) </a:t>
            </a:r>
            <a:r>
              <a:rPr lang="en-US" dirty="0" smtClean="0">
                <a:ea typeface="ＭＳ Ｐゴシック" pitchFamily="34" charset="-128"/>
              </a:rPr>
              <a:t>Blue</a:t>
            </a:r>
            <a:r>
              <a:rPr lang="en-US" baseline="0" dirty="0" smtClean="0">
                <a:ea typeface="ＭＳ Ｐゴシック" pitchFamily="34" charset="-128"/>
              </a:rPr>
              <a:t> allele overrepresented among population 1. 3) Blue allele overrepresented among cases and appears as causal allele.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“Causal” allele overrepresented among cases because</a:t>
            </a:r>
            <a:r>
              <a:rPr lang="en-US" baseline="0" dirty="0" smtClean="0">
                <a:ea typeface="ＭＳ Ｐゴシック" pitchFamily="34" charset="-128"/>
              </a:rPr>
              <a:t> of higher frequency in overrepresented population among cases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pitchFamily="34" charset="-128"/>
              </a:rPr>
              <a:t>Confounding occurs when the population substructure is not equally distributed between case and control groups.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Population / Chip / Lab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AFE4CF2-C705-409A-B188-DEBEDF2DC067}" type="slidenum">
              <a:rPr lang="en-US">
                <a:latin typeface="Calibri" pitchFamily="34" charset="0"/>
              </a:rPr>
              <a:pPr eaLnBrk="1" hangingPunct="1"/>
              <a:t>36</a:t>
            </a:fld>
            <a:endParaRPr lang="en-US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37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 – need</a:t>
            </a:r>
            <a:r>
              <a:rPr lang="en-US" baseline="0" dirty="0" smtClean="0">
                <a:ea typeface="ＭＳ Ｐゴシック" pitchFamily="34" charset="-128"/>
              </a:rPr>
              <a:t> high quality data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0DFC83-BF4E-4D40-947D-C8FA7A56CCDE}" type="slidenum">
              <a:rPr lang="en-US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basic problem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affy uses BRLMM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we use chiamo++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Conservative approach would be to do sample call rate and SNP call rate simultaneously</a:t>
            </a:r>
          </a:p>
          <a:p>
            <a:r>
              <a:rPr lang="en-GB" dirty="0" smtClean="0"/>
              <a:t>QC is an art and not a science</a:t>
            </a:r>
          </a:p>
          <a:p>
            <a:pPr lvl="1"/>
            <a:r>
              <a:rPr lang="en-GB" dirty="0" smtClean="0"/>
              <a:t>The sequence of QC steps matters</a:t>
            </a:r>
          </a:p>
          <a:p>
            <a:pPr lvl="1"/>
            <a:r>
              <a:rPr lang="en-GB" dirty="0" smtClean="0"/>
              <a:t>Thresholds and procedures should depend on the quality of the data and the questions being asked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D4B7-3D18-4A15-A04C-3ACC2FF6DD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8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046C1A2-9F45-4F08-BE80-AE0AD96A1728}" type="slidenum">
              <a:rPr lang="en-US">
                <a:latin typeface="Calibri" pitchFamily="34" charset="0"/>
              </a:rPr>
              <a:pPr eaLnBrk="1" hangingPunct="1"/>
              <a:t>15</a:t>
            </a:fld>
            <a:endParaRPr lang="en-US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sequence matters – black line </a:t>
            </a:r>
            <a:r>
              <a:rPr lang="en-US" dirty="0" err="1" smtClean="0">
                <a:ea typeface="ＭＳ Ｐゴシック" pitchFamily="34" charset="-128"/>
              </a:rPr>
              <a:t>vs</a:t>
            </a:r>
            <a:r>
              <a:rPr lang="en-US" dirty="0" smtClean="0">
                <a:ea typeface="ＭＳ Ｐゴシック" pitchFamily="34" charset="-128"/>
              </a:rPr>
              <a:t> blue line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D0FA08-15B5-45E4-95AE-A8D957C64871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Conservative approach would be to do sample</a:t>
            </a:r>
            <a:r>
              <a:rPr lang="en-US" baseline="0" dirty="0" smtClean="0">
                <a:ea typeface="ＭＳ Ｐゴシック" pitchFamily="34" charset="-128"/>
              </a:rPr>
              <a:t> and SNP call rate simultaneously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Do not start with PCA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8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6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1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4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5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Durban, South Africa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2CEA-32AA-4887-A131-230E231B3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med.harvard.edu/reich/Reich_Lab/Software.html" TargetMode="External"/><Relationship Id="rId4" Type="http://schemas.openxmlformats.org/officeDocument/2006/relationships/hyperlink" Target="http://www.xzlab.org/software.html" TargetMode="External"/><Relationship Id="rId5" Type="http://schemas.openxmlformats.org/officeDocument/2006/relationships/hyperlink" Target="https://mathgen.stats.ox.ac.uk/genetics_software/snptest/snptest.html" TargetMode="External"/><Relationship Id="rId6" Type="http://schemas.openxmlformats.org/officeDocument/2006/relationships/hyperlink" Target="http://www.stats.ox.ac.uk/~davidson/software/shellfish/shellfish.php" TargetMode="External"/><Relationship Id="rId7" Type="http://schemas.openxmlformats.org/officeDocument/2006/relationships/hyperlink" Target="https://mathgen.stats.ox.ac.uk/impute/impute_v2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g-genomics.org/plink2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2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5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3568" y="11392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ＭＳ Ｐゴシック" pitchFamily="34" charset="-128"/>
              </a:rPr>
              <a:t>Preparing data for GWAS analysis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764" y="3212976"/>
            <a:ext cx="467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a typeface="ＭＳ Ｐゴシック" pitchFamily="34" charset="-128"/>
              </a:rPr>
              <a:t>Tommy </a:t>
            </a:r>
            <a:r>
              <a:rPr lang="en-US" sz="4400" b="1" dirty="0" smtClean="0">
                <a:solidFill>
                  <a:schemeClr val="bg1"/>
                </a:solidFill>
                <a:ea typeface="ＭＳ Ｐゴシック" pitchFamily="34" charset="-128"/>
              </a:rPr>
              <a:t>Carstensen</a:t>
            </a:r>
            <a:endParaRPr lang="en-US" sz="4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AutoShape 2" descr="Image result for wellcome trust sanger institu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/>
          <a:stretch/>
        </p:blipFill>
        <p:spPr bwMode="auto">
          <a:xfrm>
            <a:off x="-1116" y="5283252"/>
            <a:ext cx="2628900" cy="15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5587"/>
          <a:stretch/>
        </p:blipFill>
        <p:spPr bwMode="auto">
          <a:xfrm>
            <a:off x="6327204" y="5301208"/>
            <a:ext cx="2781300" cy="15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17"/>
          <a:stretch/>
        </p:blipFill>
        <p:spPr bwMode="auto">
          <a:xfrm>
            <a:off x="-21834" y="4509120"/>
            <a:ext cx="9159814" cy="7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/>
          <a:stretch/>
        </p:blipFill>
        <p:spPr bwMode="auto">
          <a:xfrm>
            <a:off x="3059832" y="5301208"/>
            <a:ext cx="29051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42" y="7937"/>
            <a:ext cx="9144001" cy="612751"/>
          </a:xfrm>
        </p:spPr>
        <p:txBody>
          <a:bodyPr/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Wellcome</a:t>
            </a:r>
            <a:r>
              <a:rPr lang="en-GB" sz="1600" b="1" dirty="0" smtClean="0">
                <a:solidFill>
                  <a:schemeClr val="bg1"/>
                </a:solidFill>
              </a:rPr>
              <a:t> Trust Advanced Courses; Genomic Epidemiology in Africa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smtClean="0">
                <a:solidFill>
                  <a:schemeClr val="bg1"/>
                </a:solidFill>
              </a:rPr>
              <a:t>21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1600" b="1" dirty="0" smtClean="0">
                <a:solidFill>
                  <a:schemeClr val="bg1"/>
                </a:solidFill>
              </a:rPr>
              <a:t> – 26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1600" b="1" dirty="0" smtClean="0">
                <a:solidFill>
                  <a:schemeClr val="bg1"/>
                </a:solidFill>
              </a:rPr>
              <a:t> June 2015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Africa </a:t>
            </a:r>
            <a:r>
              <a:rPr lang="en-GB" sz="1600" b="1" dirty="0">
                <a:solidFill>
                  <a:schemeClr val="bg1"/>
                </a:solidFill>
              </a:rPr>
              <a:t>Centre for Health and Population Studies, University of KwaZulu-Natal, Durban,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99566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did we get the data?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Genotype Calling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Good data</a:t>
            </a:r>
          </a:p>
          <a:p>
            <a:pPr algn="ctr"/>
            <a:r>
              <a:rPr lang="en-GB" dirty="0" smtClean="0"/>
              <a:t>SNP1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Bad data</a:t>
            </a:r>
          </a:p>
          <a:p>
            <a:pPr algn="ctr"/>
            <a:r>
              <a:rPr lang="en-GB" dirty="0" smtClean="0"/>
              <a:t>SNP2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10</a:t>
            </a:fld>
            <a:endParaRPr lang="en-GB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/>
          <a:stretch/>
        </p:blipFill>
        <p:spPr bwMode="auto">
          <a:xfrm>
            <a:off x="1005579" y="2750344"/>
            <a:ext cx="294342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/>
          <a:stretch/>
        </p:blipFill>
        <p:spPr bwMode="auto">
          <a:xfrm>
            <a:off x="5145160" y="2750344"/>
            <a:ext cx="304150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92811" y="454047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BB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310961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915816" y="342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2991851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AA or AB? 00!</a:t>
            </a:r>
            <a:endParaRPr lang="en-GB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588224" y="3294276"/>
            <a:ext cx="43204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8057"/>
              </p:ext>
            </p:extLst>
          </p:nvPr>
        </p:nvGraphicFramePr>
        <p:xfrm>
          <a:off x="457200" y="1556792"/>
          <a:ext cx="8229599" cy="396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6400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SNP5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Sample</a:t>
                      </a:r>
                      <a:r>
                        <a:rPr lang="en-GB" sz="1800" baseline="0" dirty="0" smtClean="0"/>
                        <a:t> Call Rate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7566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80%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80%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100%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Sample5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80%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 marT="45716" marB="45716" anchor="ctr"/>
                </a:tc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Sample Call Rate/Proportion</a:t>
            </a:r>
            <a:endParaRPr lang="en-GB" b="1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15110"/>
              </p:ext>
            </p:extLst>
          </p:nvPr>
        </p:nvGraphicFramePr>
        <p:xfrm>
          <a:off x="457200" y="1556792"/>
          <a:ext cx="7053942" cy="39648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6400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SNP5</a:t>
                      </a:r>
                      <a:endParaRPr lang="en-GB" sz="1800" b="0" dirty="0"/>
                    </a:p>
                  </a:txBody>
                  <a:tcPr marT="45716" marB="45716" anchor="ctr"/>
                </a:tc>
              </a:tr>
              <a:tr h="7566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00</a:t>
                      </a:r>
                      <a:endParaRPr lang="en-GB" sz="24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00</a:t>
                      </a:r>
                      <a:endParaRPr lang="en-GB" sz="2400" b="1" dirty="0"/>
                    </a:p>
                  </a:txBody>
                  <a:tcPr marT="45716" marB="45716"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00</a:t>
                      </a:r>
                      <a:endParaRPr lang="en-GB" sz="24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Sample5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00</a:t>
                      </a:r>
                      <a:endParaRPr lang="en-GB" sz="24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Durban, South Africa</a:t>
            </a:r>
            <a:endParaRPr lang="en-GB" dirty="0"/>
          </a:p>
        </p:txBody>
      </p:sp>
      <p:sp>
        <p:nvSpPr>
          <p:cNvPr id="10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A8225A-756A-4CF4-9AAB-CC63C71566CA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11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1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7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6988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Heterozygosity Rate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2" descr="http://upload.wikimedia.org/wikipedia/commons/b/b2/Karyotyp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1" r="90426" b="61552"/>
          <a:stretch/>
        </p:blipFill>
        <p:spPr bwMode="auto">
          <a:xfrm>
            <a:off x="2708987" y="1556792"/>
            <a:ext cx="849086" cy="45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2745" y="1721672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                   </a:t>
            </a:r>
            <a:r>
              <a:rPr lang="en-GB" dirty="0" err="1" smtClean="0"/>
              <a:t>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88293" y="2348880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                    </a:t>
            </a:r>
            <a:r>
              <a:rPr lang="en-GB" dirty="0" err="1" smtClean="0"/>
              <a:t>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72745" y="2891698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                  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69927" y="3429000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                   </a:t>
            </a:r>
            <a:r>
              <a:rPr lang="en-GB" dirty="0" err="1" smtClean="0"/>
              <a:t>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69927" y="3933056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                   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69927" y="5013176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                  </a:t>
            </a:r>
            <a:r>
              <a:rPr lang="en-GB" dirty="0" err="1" smtClean="0"/>
              <a:t>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72745" y="5562151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                    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63716" y="1182733"/>
            <a:ext cx="8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30712" y="1187460"/>
            <a:ext cx="8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14473" y="6068346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chromosome 1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1852741"/>
            <a:ext cx="152157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homozygous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3854" y="2374473"/>
            <a:ext cx="152157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heterozygous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006651" y="3031088"/>
            <a:ext cx="27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heterozygosity = 2/8 = 0.25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369927" y="4509120"/>
            <a:ext cx="1521570" cy="36933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                  </a:t>
            </a:r>
            <a:r>
              <a:rPr lang="en-GB" dirty="0" err="1" smtClean="0"/>
              <a:t>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412659" y="1721672"/>
            <a:ext cx="6751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SNP1</a:t>
            </a:r>
          </a:p>
          <a:p>
            <a:endParaRPr lang="en-GB" dirty="0"/>
          </a:p>
          <a:p>
            <a:r>
              <a:rPr lang="en-GB" dirty="0" smtClean="0"/>
              <a:t>SNP2</a:t>
            </a:r>
          </a:p>
          <a:p>
            <a:endParaRPr lang="en-GB" dirty="0"/>
          </a:p>
          <a:p>
            <a:r>
              <a:rPr lang="en-GB" dirty="0" smtClean="0"/>
              <a:t>SNP3</a:t>
            </a:r>
          </a:p>
          <a:p>
            <a:endParaRPr lang="en-GB" dirty="0"/>
          </a:p>
          <a:p>
            <a:r>
              <a:rPr lang="en-GB" dirty="0" smtClean="0"/>
              <a:t>SNP4</a:t>
            </a:r>
          </a:p>
          <a:p>
            <a:endParaRPr lang="en-GB" dirty="0"/>
          </a:p>
          <a:p>
            <a:r>
              <a:rPr lang="en-GB" dirty="0" smtClean="0"/>
              <a:t>SNP5</a:t>
            </a:r>
          </a:p>
          <a:p>
            <a:endParaRPr lang="en-GB" dirty="0"/>
          </a:p>
          <a:p>
            <a:r>
              <a:rPr lang="en-GB" dirty="0" smtClean="0"/>
              <a:t>SNP6</a:t>
            </a:r>
          </a:p>
          <a:p>
            <a:endParaRPr lang="en-GB" dirty="0"/>
          </a:p>
          <a:p>
            <a:r>
              <a:rPr lang="en-GB" dirty="0" smtClean="0"/>
              <a:t>SNP7</a:t>
            </a:r>
          </a:p>
          <a:p>
            <a:endParaRPr lang="en-GB" dirty="0"/>
          </a:p>
          <a:p>
            <a:r>
              <a:rPr lang="en-GB" dirty="0" smtClean="0"/>
              <a:t>SNP8</a:t>
            </a:r>
          </a:p>
        </p:txBody>
      </p:sp>
    </p:spTree>
    <p:extLst>
      <p:ext uri="{BB962C8B-B14F-4D97-AF65-F5344CB8AC3E}">
        <p14:creationId xmlns:p14="http://schemas.microsoft.com/office/powerpoint/2010/main" val="321251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animBg="1"/>
      <p:bldP spid="20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31640" y="3183986"/>
            <a:ext cx="4315256" cy="1659571"/>
            <a:chOff x="5580112" y="4434448"/>
            <a:chExt cx="4315256" cy="1659571"/>
          </a:xfrm>
        </p:grpSpPr>
        <p:sp>
          <p:nvSpPr>
            <p:cNvPr id="5" name="Rectangle 4"/>
            <p:cNvSpPr/>
            <p:nvPr/>
          </p:nvSpPr>
          <p:spPr>
            <a:xfrm>
              <a:off x="6269169" y="4869883"/>
              <a:ext cx="288032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4325" y="4869883"/>
              <a:ext cx="288032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39328" y="4869883"/>
              <a:ext cx="288032" cy="12241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6269169" y="4936562"/>
              <a:ext cx="144016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6804325" y="5229789"/>
              <a:ext cx="288032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6269169" y="5472116"/>
              <a:ext cx="288032" cy="1988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6804325" y="5805987"/>
              <a:ext cx="144016" cy="1915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7439328" y="4936562"/>
              <a:ext cx="144016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7439328" y="5229789"/>
              <a:ext cx="144016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7439328" y="5805987"/>
              <a:ext cx="144016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7439147" y="5481951"/>
              <a:ext cx="144197" cy="1889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lus 5"/>
            <p:cNvSpPr/>
            <p:nvPr/>
          </p:nvSpPr>
          <p:spPr>
            <a:xfrm>
              <a:off x="6557201" y="5427907"/>
              <a:ext cx="247124" cy="252162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Equal 7"/>
            <p:cNvSpPr/>
            <p:nvPr/>
          </p:nvSpPr>
          <p:spPr>
            <a:xfrm>
              <a:off x="7121047" y="5437051"/>
              <a:ext cx="233874" cy="233874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112" y="4466714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Sample 1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0928" y="4434448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Sample 2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8111858" y="4970982"/>
              <a:ext cx="288032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58180" y="4869883"/>
              <a:ext cx="1437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heterozygous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8092898" y="5262799"/>
              <a:ext cx="288032" cy="198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8121565" y="5571866"/>
              <a:ext cx="288032" cy="198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8092899" y="4970978"/>
              <a:ext cx="162976" cy="1981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58180" y="5190223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homozygous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62563" y="5531265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homozygous</a:t>
              </a:r>
              <a:endParaRPr lang="en-GB" dirty="0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/>
          <a:stretch/>
        </p:blipFill>
        <p:spPr bwMode="auto">
          <a:xfrm>
            <a:off x="1732665" y="5105402"/>
            <a:ext cx="1934408" cy="17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462239" y="4221654"/>
            <a:ext cx="3541445" cy="2325690"/>
            <a:chOff x="3690843" y="4088917"/>
            <a:chExt cx="3541445" cy="2325690"/>
          </a:xfrm>
        </p:grpSpPr>
        <p:pic>
          <p:nvPicPr>
            <p:cNvPr id="10242" name="Picture 2" descr="C:\Users\tc9\Google Drive\projects_agv\QC agv\inserted into word document or powerpoint presentation\het_impuls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88917"/>
              <a:ext cx="2948320" cy="206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109809" y="6045275"/>
              <a:ext cx="1296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populations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0843" y="4392296"/>
              <a:ext cx="461665" cy="14570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heterozygosity</a:t>
              </a:r>
              <a:endParaRPr lang="en-GB" dirty="0"/>
            </a:p>
          </p:txBody>
        </p:sp>
      </p:grp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Remove samples deviating from average</a:t>
            </a:r>
          </a:p>
          <a:p>
            <a:r>
              <a:rPr lang="en-GB" dirty="0" smtClean="0">
                <a:ea typeface="ＭＳ Ｐゴシック" pitchFamily="34" charset="-128"/>
              </a:rPr>
              <a:t>Deviations could arise due to several reasons</a:t>
            </a:r>
          </a:p>
          <a:p>
            <a:pPr lvl="1"/>
            <a:r>
              <a:rPr lang="en-GB" dirty="0" smtClean="0">
                <a:ea typeface="ＭＳ Ｐゴシック" pitchFamily="34" charset="-128"/>
              </a:rPr>
              <a:t>Contamination of samples (high heterozygosity)</a:t>
            </a:r>
          </a:p>
          <a:p>
            <a:pPr lvl="1"/>
            <a:r>
              <a:rPr lang="en-GB" dirty="0" smtClean="0">
                <a:ea typeface="ＭＳ Ｐゴシック" pitchFamily="34" charset="-128"/>
              </a:rPr>
              <a:t>Inbreeding (low heterozygosity)</a:t>
            </a:r>
          </a:p>
          <a:p>
            <a:pPr lvl="1"/>
            <a:r>
              <a:rPr lang="en-GB" dirty="0" smtClean="0">
                <a:ea typeface="ＭＳ Ｐゴシック" pitchFamily="34" charset="-128"/>
              </a:rPr>
              <a:t>Ancestral differences</a:t>
            </a:r>
          </a:p>
          <a:p>
            <a:pPr lvl="1"/>
            <a:r>
              <a:rPr lang="en-GB" dirty="0" smtClean="0">
                <a:ea typeface="ＭＳ Ｐゴシック" pitchFamily="34" charset="-128"/>
              </a:rPr>
              <a:t>Data quality / Poor genotype calling</a:t>
            </a:r>
          </a:p>
          <a:p>
            <a:pPr lvl="2"/>
            <a:r>
              <a:rPr lang="en-GB" dirty="0" smtClean="0">
                <a:ea typeface="ＭＳ Ｐゴシック" pitchFamily="34" charset="-128"/>
              </a:rPr>
              <a:t>Heterozygotes more likely to be missing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Heterozygosity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8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Correlation between quality metrics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Durban, South Africa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15</a:t>
            </a:fld>
            <a:endParaRPr lang="en-GB" dirty="0"/>
          </a:p>
        </p:txBody>
      </p:sp>
      <p:pic>
        <p:nvPicPr>
          <p:cNvPr id="8" name="Content Placeholder 5" descr="C:\Users\tc9\Google Drive\QC\uganda\omni2.5-8_20120809_gwa_uganda_gtu.het.call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/>
          <a:stretch/>
        </p:blipFill>
        <p:spPr bwMode="auto">
          <a:xfrm>
            <a:off x="1146738" y="1600200"/>
            <a:ext cx="68505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2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16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735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89430"/>
            <a:ext cx="4038600" cy="39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a typeface="ＭＳ Ｐゴシック" pitchFamily="34" charset="-128"/>
              </a:rPr>
              <a:t>Sex check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Looking for mislabelled samples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516216" y="2348880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Females</a:t>
            </a:r>
          </a:p>
        </p:txBody>
      </p:sp>
      <p:pic>
        <p:nvPicPr>
          <p:cNvPr id="19" name="Picture 2" descr="http://upload.wikimedia.org/wikipedia/commons/b/b2/Karyotype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73054"/>
          <a:stretch/>
        </p:blipFill>
        <p:spPr bwMode="auto">
          <a:xfrm>
            <a:off x="1527561" y="3149253"/>
            <a:ext cx="1897878" cy="14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7664" y="4797152"/>
            <a:ext cx="40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Male</a:t>
            </a:r>
          </a:p>
          <a:p>
            <a:r>
              <a:rPr lang="en-GB" dirty="0" smtClean="0"/>
              <a:t>1 allele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SNPs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 PARs are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excluded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from analysis.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4838" y="4797152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Female</a:t>
            </a:r>
          </a:p>
          <a:p>
            <a:r>
              <a:rPr lang="en-GB" dirty="0" smtClean="0"/>
              <a:t>2 alleles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4265" y="393305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Males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323271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340371" y="286338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Bad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313566" y="451495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54222" y="482560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73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6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2314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Relatedness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Relatedness is a problem because of overrepresentation of selected alleles, which will bias any multivariate analysis (correlated data!)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; e.g. PCA or multivariate regression</a:t>
            </a:r>
          </a:p>
          <a:p>
            <a:r>
              <a:rPr lang="en-GB" dirty="0" smtClean="0"/>
              <a:t>Related samples need to be excluded or taken into account during subsequent analyses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/>
              <a:t>One metric of relatedness is Identity By Descent (</a:t>
            </a:r>
            <a:r>
              <a:rPr lang="en-GB" b="1" dirty="0" smtClean="0"/>
              <a:t>IBD</a:t>
            </a:r>
            <a:r>
              <a:rPr lang="en-GB" dirty="0" smtClean="0"/>
              <a:t>), which involves calculation of proportion of common alleles between two individuals.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Prior to the calculation of IBD, SNPs with a low call rate are permanently excluded and rare SNPs (MAF&lt;5%) and SNPs in Linkage Disequilibrium (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LD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) are temporarily excluded.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3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5536" y="116632"/>
            <a:ext cx="66967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Introductions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67" y="2996952"/>
            <a:ext cx="162068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Public databases and resources for 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373216"/>
            <a:ext cx="29523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whole genome sequencing and fine-mapping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0272" y="5818038"/>
            <a:ext cx="20517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meta-analysis and power of genetic </a:t>
            </a:r>
            <a:r>
              <a:rPr lang="en-GB" dirty="0" smtClean="0">
                <a:latin typeface="Comic Sans MS" panose="030F0702030302020204" pitchFamily="66" charset="0"/>
              </a:rPr>
              <a:t>studies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1" idx="0"/>
          </p:cNvCxnSpPr>
          <p:nvPr/>
        </p:nvCxnSpPr>
        <p:spPr>
          <a:xfrm flipH="1">
            <a:off x="5328084" y="836768"/>
            <a:ext cx="1099669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1" idx="0"/>
          </p:cNvCxnSpPr>
          <p:nvPr/>
        </p:nvCxnSpPr>
        <p:spPr>
          <a:xfrm>
            <a:off x="1376428" y="836768"/>
            <a:ext cx="63224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>
            <a:off x="3781639" y="836768"/>
            <a:ext cx="1546445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flipH="1">
            <a:off x="5304606" y="2336106"/>
            <a:ext cx="23478" cy="94887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15" idx="0"/>
          </p:cNvCxnSpPr>
          <p:nvPr/>
        </p:nvCxnSpPr>
        <p:spPr>
          <a:xfrm flipH="1">
            <a:off x="5300377" y="3654316"/>
            <a:ext cx="4229" cy="5667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16" idx="0"/>
          </p:cNvCxnSpPr>
          <p:nvPr/>
        </p:nvCxnSpPr>
        <p:spPr>
          <a:xfrm>
            <a:off x="5300377" y="5144418"/>
            <a:ext cx="4699" cy="51683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18" idx="1"/>
          </p:cNvCxnSpPr>
          <p:nvPr/>
        </p:nvCxnSpPr>
        <p:spPr>
          <a:xfrm>
            <a:off x="6169172" y="6122913"/>
            <a:ext cx="851100" cy="15679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22" idx="1"/>
          </p:cNvCxnSpPr>
          <p:nvPr/>
        </p:nvCxnSpPr>
        <p:spPr>
          <a:xfrm>
            <a:off x="3563888" y="3253626"/>
            <a:ext cx="1080120" cy="216024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22" idx="1"/>
          </p:cNvCxnSpPr>
          <p:nvPr/>
        </p:nvCxnSpPr>
        <p:spPr>
          <a:xfrm flipV="1">
            <a:off x="3563888" y="3469650"/>
            <a:ext cx="1080120" cy="49302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12" idx="1"/>
          </p:cNvCxnSpPr>
          <p:nvPr/>
        </p:nvCxnSpPr>
        <p:spPr>
          <a:xfrm flipV="1">
            <a:off x="6169172" y="3735616"/>
            <a:ext cx="1222495" cy="2387297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15" idx="1"/>
          </p:cNvCxnSpPr>
          <p:nvPr/>
        </p:nvCxnSpPr>
        <p:spPr>
          <a:xfrm flipV="1">
            <a:off x="3419872" y="4682753"/>
            <a:ext cx="1124421" cy="101362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68144" y="467436"/>
            <a:ext cx="111921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2" name="Straight Arrow Connector 81"/>
          <p:cNvCxnSpPr>
            <a:stCxn id="10" idx="2"/>
            <a:endCxn id="21" idx="0"/>
          </p:cNvCxnSpPr>
          <p:nvPr/>
        </p:nvCxnSpPr>
        <p:spPr>
          <a:xfrm flipH="1">
            <a:off x="1439652" y="836768"/>
            <a:ext cx="2341987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7544" y="1340768"/>
            <a:ext cx="194421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principles of measuring disease in populations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5775" y="3068960"/>
            <a:ext cx="22381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population 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3501008"/>
            <a:ext cx="158417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Principal components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22" name="Straight Arrow Connector 121"/>
          <p:cNvCxnSpPr>
            <a:stCxn id="11" idx="2"/>
            <a:endCxn id="12" idx="1"/>
          </p:cNvCxnSpPr>
          <p:nvPr/>
        </p:nvCxnSpPr>
        <p:spPr>
          <a:xfrm>
            <a:off x="5328084" y="2336106"/>
            <a:ext cx="2063583" cy="1399510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1412776"/>
            <a:ext cx="194421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genotype data summaries and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452320" y="-2738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WTAC Durban module summaries V2</a:t>
            </a:r>
          </a:p>
        </p:txBody>
      </p:sp>
      <p:cxnSp>
        <p:nvCxnSpPr>
          <p:cNvPr id="189" name="Elbow Connector 188"/>
          <p:cNvCxnSpPr>
            <a:stCxn id="13" idx="1"/>
            <a:endCxn id="14" idx="1"/>
          </p:cNvCxnSpPr>
          <p:nvPr/>
        </p:nvCxnSpPr>
        <p:spPr>
          <a:xfrm rot="10800000" flipH="1" flipV="1">
            <a:off x="1325774" y="3253625"/>
            <a:ext cx="653937" cy="709047"/>
          </a:xfrm>
          <a:prstGeom prst="bentConnector3">
            <a:avLst>
              <a:gd name="adj1" fmla="val -3495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21" idx="1"/>
            <a:endCxn id="15" idx="1"/>
          </p:cNvCxnSpPr>
          <p:nvPr/>
        </p:nvCxnSpPr>
        <p:spPr>
          <a:xfrm rot="10800000" flipH="1" flipV="1">
            <a:off x="467543" y="1940933"/>
            <a:ext cx="4076749" cy="2741820"/>
          </a:xfrm>
          <a:prstGeom prst="bentConnector3">
            <a:avLst>
              <a:gd name="adj1" fmla="val -560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1" idx="2"/>
            <a:endCxn id="13" idx="0"/>
          </p:cNvCxnSpPr>
          <p:nvPr/>
        </p:nvCxnSpPr>
        <p:spPr>
          <a:xfrm>
            <a:off x="1439652" y="2541097"/>
            <a:ext cx="1005180" cy="52786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3"/>
            <a:endCxn id="16" idx="1"/>
          </p:cNvCxnSpPr>
          <p:nvPr/>
        </p:nvCxnSpPr>
        <p:spPr>
          <a:xfrm>
            <a:off x="3419872" y="5696382"/>
            <a:ext cx="1021108" cy="42653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0796" y="467436"/>
            <a:ext cx="1571264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Epidemiology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5437" y="467436"/>
            <a:ext cx="1752403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Bioinformatics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644008" y="3284984"/>
            <a:ext cx="13211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QC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4293" y="4221088"/>
            <a:ext cx="15121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association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0980" y="5661248"/>
            <a:ext cx="1728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results and interpretation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497432" y="1206075"/>
            <a:ext cx="2130762" cy="504056"/>
          </a:xfrm>
          <a:prstGeom prst="rect">
            <a:avLst/>
          </a:prstGeom>
          <a:solidFill>
            <a:srgbClr val="00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Completely identical</a:t>
            </a:r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Relatedness / IBD</a:t>
            </a:r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673646"/>
              </p:ext>
            </p:extLst>
          </p:nvPr>
        </p:nvGraphicFramePr>
        <p:xfrm>
          <a:off x="457200" y="1453376"/>
          <a:ext cx="335229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73"/>
                <a:gridCol w="9775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Relationship category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Relatedness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16181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Monozygotic twins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Parent-Offspring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+mn-lt"/>
                        </a:rPr>
                        <a:t>1/2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</a:tr>
              <a:tr h="11723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Full siblings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latin typeface="+mn-lt"/>
                        </a:rPr>
                        <a:t>1/2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</a:tr>
              <a:tr h="2029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Grandparent-grandchild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1/4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</a:tr>
              <a:tr h="1201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Uncle/Aunt-Nephew/Niece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1/4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cousins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1/8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</a:tr>
              <a:tr h="12749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Unrelated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+mn-lt"/>
                        </a:rPr>
                        <a:t>0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736578" y="1808820"/>
            <a:ext cx="1644142" cy="504056"/>
          </a:xfrm>
          <a:prstGeom prst="rect">
            <a:avLst/>
          </a:prstGeom>
          <a:solidFill>
            <a:srgbClr val="00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Half-identical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5836712" y="2420888"/>
            <a:ext cx="1452202" cy="5040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identical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20</a:t>
            </a:fld>
            <a:endParaRPr lang="en-GB"/>
          </a:p>
        </p:txBody>
      </p:sp>
      <p:pic>
        <p:nvPicPr>
          <p:cNvPr id="33" name="Picture 2" descr="identical by desc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8013"/>
            <a:ext cx="3537065" cy="16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615830" y="3010652"/>
            <a:ext cx="4073581" cy="3190508"/>
            <a:chOff x="4619636" y="1628800"/>
            <a:chExt cx="4073581" cy="319050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621" y="1628800"/>
              <a:ext cx="2040596" cy="278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36" y="1628800"/>
              <a:ext cx="2040596" cy="278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747446" y="4449976"/>
              <a:ext cx="1784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Me and my mom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75750" y="4449976"/>
              <a:ext cx="1794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Me and my sister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80000" y="3284984"/>
              <a:ext cx="1008000" cy="82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32000" y="3284984"/>
              <a:ext cx="1008000" cy="82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3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c9\Google Drive\projects_uganda_gwas\QC uganda\inserted\omni2.5-8_20120809_gwa_uganda_gtu_flipped.genome.max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"/>
          <a:stretch/>
        </p:blipFill>
        <p:spPr bwMode="auto">
          <a:xfrm>
            <a:off x="1339169" y="1600201"/>
            <a:ext cx="6465661" cy="44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Relatedness / IBD</a:t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>A Ugandan cohort study as an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72660" y="5998615"/>
            <a:ext cx="35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Maximum IBD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for each sample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801505"/>
            <a:ext cx="461665" cy="21332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Count of sample pairs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38060" y="3717032"/>
            <a:ext cx="4980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74056" y="3017072"/>
            <a:ext cx="1324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siblings</a:t>
            </a:r>
          </a:p>
          <a:p>
            <a:r>
              <a:rPr lang="en-GB" dirty="0" smtClean="0"/>
              <a:t>parent-child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04248" y="4914204"/>
            <a:ext cx="792088" cy="80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8144" y="4267873"/>
            <a:ext cx="154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duplicates</a:t>
            </a:r>
          </a:p>
          <a:p>
            <a:r>
              <a:rPr lang="en-GB" dirty="0" smtClean="0"/>
              <a:t>identical twins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419872" y="4725144"/>
            <a:ext cx="504056" cy="634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9493" y="4011451"/>
            <a:ext cx="1444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uncle-niece</a:t>
            </a:r>
          </a:p>
          <a:p>
            <a:r>
              <a:rPr lang="en-GB" dirty="0" smtClean="0"/>
              <a:t>aunt-nephew</a:t>
            </a:r>
          </a:p>
          <a:p>
            <a:r>
              <a:rPr lang="en-GB" dirty="0" smtClean="0"/>
              <a:t>etc.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0782" y="2847233"/>
            <a:ext cx="206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cousins (12.5%)</a:t>
            </a:r>
          </a:p>
          <a:p>
            <a:r>
              <a:rPr lang="en-GB" dirty="0" smtClean="0"/>
              <a:t>etc.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529326" y="3329924"/>
            <a:ext cx="1" cy="103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95736" y="2801505"/>
            <a:ext cx="0" cy="33502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80782" y="1959222"/>
            <a:ext cx="2091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 for</a:t>
            </a:r>
          </a:p>
          <a:p>
            <a:r>
              <a:rPr lang="en-GB" dirty="0" smtClean="0"/>
              <a:t>temporary exclusion</a:t>
            </a:r>
          </a:p>
          <a:p>
            <a:r>
              <a:rPr lang="en-GB" dirty="0" smtClean="0"/>
              <a:t>prior to HWE 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00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6" grpId="0"/>
      <p:bldP spid="26" grpId="1"/>
      <p:bldP spid="34" grpId="0"/>
      <p:bldP spid="34" grpId="1"/>
      <p:bldP spid="35" grpId="0"/>
      <p:bldP spid="35" grpId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21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did we get the data?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Genotype Calling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Good data</a:t>
            </a:r>
          </a:p>
          <a:p>
            <a:pPr algn="ctr"/>
            <a:r>
              <a:rPr lang="en-GB" dirty="0" smtClean="0"/>
              <a:t>SNP1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Bad data</a:t>
            </a:r>
          </a:p>
          <a:p>
            <a:pPr algn="ctr"/>
            <a:r>
              <a:rPr lang="en-GB" dirty="0" smtClean="0"/>
              <a:t>SNP2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23</a:t>
            </a:fld>
            <a:endParaRPr lang="en-GB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/>
          <a:stretch/>
        </p:blipFill>
        <p:spPr bwMode="auto">
          <a:xfrm>
            <a:off x="1005579" y="2750344"/>
            <a:ext cx="294342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/>
          <a:stretch/>
        </p:blipFill>
        <p:spPr bwMode="auto">
          <a:xfrm>
            <a:off x="5145160" y="2750344"/>
            <a:ext cx="304150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92811" y="454047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BB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310961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915816" y="342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2991851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AA or AB? 00!</a:t>
            </a:r>
            <a:endParaRPr lang="en-GB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588224" y="3294276"/>
            <a:ext cx="43204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9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618965"/>
              </p:ext>
            </p:extLst>
          </p:nvPr>
        </p:nvGraphicFramePr>
        <p:xfrm>
          <a:off x="885049" y="1556792"/>
          <a:ext cx="7373901" cy="46048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95616"/>
                <a:gridCol w="1175657"/>
                <a:gridCol w="1175657"/>
                <a:gridCol w="1175657"/>
                <a:gridCol w="1175657"/>
                <a:gridCol w="1175657"/>
              </a:tblGrid>
              <a:tr h="6400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SNP5</a:t>
                      </a:r>
                      <a:endParaRPr lang="en-GB" sz="1800" b="0" dirty="0"/>
                    </a:p>
                  </a:txBody>
                  <a:tcPr marT="45716" marB="45716" anchor="ctr"/>
                </a:tc>
              </a:tr>
              <a:tr h="7566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Sample5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SNP Call</a:t>
                      </a:r>
                      <a:r>
                        <a:rPr lang="en-GB" sz="1800" b="1" baseline="0" dirty="0" smtClean="0"/>
                        <a:t> Rate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80%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80%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100%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80%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SNP Call Rate/Proportion</a:t>
            </a:r>
            <a:endParaRPr lang="en-GB" b="1" dirty="0" smtClean="0">
              <a:ea typeface="ＭＳ Ｐゴシック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Durban, South Africa</a:t>
            </a:r>
            <a:endParaRPr lang="en-GB" dirty="0"/>
          </a:p>
        </p:txBody>
      </p:sp>
      <p:sp>
        <p:nvSpPr>
          <p:cNvPr id="10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A8225A-756A-4CF4-9AAB-CC63C71566CA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24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1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14261"/>
              </p:ext>
            </p:extLst>
          </p:nvPr>
        </p:nvGraphicFramePr>
        <p:xfrm>
          <a:off x="885049" y="1556792"/>
          <a:ext cx="7373901" cy="39648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95616"/>
                <a:gridCol w="1175657"/>
                <a:gridCol w="1175657"/>
                <a:gridCol w="1175657"/>
                <a:gridCol w="1175657"/>
                <a:gridCol w="1175657"/>
              </a:tblGrid>
              <a:tr h="6400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SNP5</a:t>
                      </a:r>
                      <a:endParaRPr lang="en-GB" sz="1800" b="0" dirty="0"/>
                    </a:p>
                  </a:txBody>
                  <a:tcPr marT="45716" marB="45716" anchor="ctr"/>
                </a:tc>
              </a:tr>
              <a:tr h="7566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  <a:tr h="640029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/>
                        <a:t>Sample5</a:t>
                      </a:r>
                      <a:endParaRPr lang="en-GB" sz="1800" b="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6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25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Sample Call Rate</a:t>
            </a:r>
            <a:r>
              <a:rPr lang="en-GB" dirty="0" smtClean="0"/>
              <a:t>/Proportion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Sex</a:t>
            </a:r>
            <a:r>
              <a:rPr lang="en-GB" dirty="0" smtClean="0"/>
              <a:t> / Gender</a:t>
            </a:r>
          </a:p>
          <a:p>
            <a:pPr algn="ctr"/>
            <a:r>
              <a:rPr lang="en-GB" dirty="0" smtClean="0"/>
              <a:t>X Chromosome Heterozygosity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Autosomal </a:t>
            </a:r>
            <a:r>
              <a:rPr lang="en-GB" b="1" dirty="0" smtClean="0"/>
              <a:t>Heterozygosity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SNP Call Rate</a:t>
            </a:r>
            <a:r>
              <a:rPr lang="en-GB" dirty="0" smtClean="0"/>
              <a:t>/Proportion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 Much Relatedness</a:t>
            </a:r>
          </a:p>
          <a:p>
            <a:pPr algn="ctr"/>
            <a:r>
              <a:rPr lang="en-GB" dirty="0" smtClean="0"/>
              <a:t>Identity By Descent (</a:t>
            </a:r>
            <a:r>
              <a:rPr lang="en-GB" b="1" dirty="0" smtClean="0"/>
              <a:t>IBD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 Little Relatedness</a:t>
            </a:r>
          </a:p>
          <a:p>
            <a:pPr algn="ctr"/>
            <a:r>
              <a:rPr lang="en-GB" dirty="0" smtClean="0"/>
              <a:t>Principal Component Analysis (</a:t>
            </a:r>
            <a:r>
              <a:rPr lang="en-GB" b="1" dirty="0" smtClean="0"/>
              <a:t>PCA</a:t>
            </a:r>
            <a:r>
              <a:rPr lang="en-GB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Hardy Weinberg Equilibrium</a:t>
            </a:r>
            <a:r>
              <a:rPr lang="en-GB" dirty="0" smtClean="0"/>
              <a:t> (HWE)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6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144406"/>
              </p:ext>
            </p:extLst>
          </p:nvPr>
        </p:nvGraphicFramePr>
        <p:xfrm>
          <a:off x="2862960" y="1340768"/>
          <a:ext cx="3418080" cy="47598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4951"/>
                <a:gridCol w="721043"/>
                <a:gridCol w="721043"/>
                <a:gridCol w="721043"/>
              </a:tblGrid>
              <a:tr h="20393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20754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167076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baseline="30000" dirty="0" smtClean="0"/>
                        <a:t> </a:t>
                      </a:r>
                      <a:r>
                        <a:rPr lang="en-GB" sz="1800" b="0" i="0" dirty="0" smtClean="0"/>
                        <a:t>(A)=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dirty="0" smtClean="0"/>
                        <a:t>(C)=</a:t>
                      </a:r>
                      <a:r>
                        <a:rPr lang="en-GB" sz="1800" b="0" i="1" dirty="0" smtClean="0"/>
                        <a:t>q</a:t>
                      </a:r>
                      <a:r>
                        <a:rPr lang="en-GB" sz="1800" b="0" i="0" dirty="0" smtClean="0"/>
                        <a:t>=1-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(AA)=</a:t>
                      </a:r>
                      <a:r>
                        <a:rPr lang="en-GB" sz="1800" b="0" i="1" dirty="0" smtClean="0"/>
                        <a:t>p</a:t>
                      </a:r>
                      <a:r>
                        <a:rPr lang="en-GB" sz="1800" b="0" baseline="30000" dirty="0" smtClean="0"/>
                        <a:t>2</a:t>
                      </a:r>
                      <a:endParaRPr lang="en-GB" sz="1800" b="0" baseline="30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(AC)=2</a:t>
                      </a:r>
                      <a:r>
                        <a:rPr lang="en-GB" sz="1800" b="0" i="1" dirty="0" smtClean="0"/>
                        <a:t>pq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(CC)=</a:t>
                      </a:r>
                      <a:r>
                        <a:rPr lang="en-GB" sz="1800" b="0" i="1" dirty="0" smtClean="0"/>
                        <a:t>q</a:t>
                      </a:r>
                      <a:r>
                        <a:rPr lang="en-GB" sz="1800" b="0" baseline="30000" dirty="0" smtClean="0"/>
                        <a:t>2</a:t>
                      </a:r>
                      <a:endParaRPr lang="en-GB" sz="1800" b="0" baseline="30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o</a:t>
                      </a:r>
                      <a:r>
                        <a:rPr lang="en-GB" sz="1800" b="0" dirty="0" smtClean="0"/>
                        <a:t>(AA)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B050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rgbClr val="00B05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2/4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0/4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o</a:t>
                      </a:r>
                      <a:r>
                        <a:rPr lang="en-GB" sz="1800" b="0" dirty="0" smtClean="0"/>
                        <a:t>(AC)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B050"/>
                          </a:solidFill>
                        </a:rPr>
                        <a:t>2/4</a:t>
                      </a:r>
                      <a:endParaRPr lang="en-GB" sz="1800" b="0" dirty="0">
                        <a:solidFill>
                          <a:srgbClr val="00B05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0/4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4/4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o</a:t>
                      </a:r>
                      <a:r>
                        <a:rPr lang="en-GB" sz="1800" b="0" dirty="0" smtClean="0"/>
                        <a:t>(CC)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B050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rgbClr val="00B05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2/4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FF0000"/>
                          </a:solidFill>
                        </a:rPr>
                        <a:t>0/4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Hardy Weinberg Equilibrium</a:t>
            </a:r>
            <a:endParaRPr lang="en-GB" b="1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23878"/>
              </p:ext>
            </p:extLst>
          </p:nvPr>
        </p:nvGraphicFramePr>
        <p:xfrm>
          <a:off x="2862960" y="1340768"/>
          <a:ext cx="3418080" cy="36625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4951"/>
                <a:gridCol w="721043"/>
                <a:gridCol w="721043"/>
                <a:gridCol w="721043"/>
              </a:tblGrid>
              <a:tr h="20393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20754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167076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baseline="30000" dirty="0" smtClean="0"/>
                        <a:t> </a:t>
                      </a:r>
                      <a:r>
                        <a:rPr lang="en-GB" sz="1800" b="0" i="0" dirty="0" smtClean="0"/>
                        <a:t>(A)=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dirty="0" smtClean="0"/>
                        <a:t>(C)=</a:t>
                      </a:r>
                      <a:r>
                        <a:rPr lang="en-GB" sz="1800" b="0" i="1" dirty="0" smtClean="0"/>
                        <a:t>q</a:t>
                      </a:r>
                      <a:r>
                        <a:rPr lang="en-GB" sz="1800" b="0" i="0" dirty="0" smtClean="0"/>
                        <a:t>=1-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(AA)=</a:t>
                      </a:r>
                      <a:r>
                        <a:rPr lang="en-GB" sz="1800" b="0" i="1" dirty="0" smtClean="0"/>
                        <a:t>p</a:t>
                      </a:r>
                      <a:r>
                        <a:rPr lang="en-GB" sz="1800" b="0" baseline="30000" dirty="0" smtClean="0"/>
                        <a:t>2</a:t>
                      </a:r>
                      <a:endParaRPr lang="en-GB" sz="1800" b="0" baseline="30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(AC)=2</a:t>
                      </a:r>
                      <a:r>
                        <a:rPr lang="en-GB" sz="1800" b="0" i="1" dirty="0" smtClean="0"/>
                        <a:t>pq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err="1" smtClean="0"/>
                        <a:t>f</a:t>
                      </a:r>
                      <a:r>
                        <a:rPr lang="en-GB" sz="1800" b="0" baseline="-25000" dirty="0" err="1" smtClean="0"/>
                        <a:t>e</a:t>
                      </a:r>
                      <a:r>
                        <a:rPr lang="en-GB" sz="1800" b="0" dirty="0" smtClean="0"/>
                        <a:t>(CC)=</a:t>
                      </a:r>
                      <a:r>
                        <a:rPr lang="en-GB" sz="1800" b="0" i="1" dirty="0" smtClean="0"/>
                        <a:t>q</a:t>
                      </a:r>
                      <a:r>
                        <a:rPr lang="en-GB" sz="1800" b="0" baseline="30000" dirty="0" smtClean="0"/>
                        <a:t>2</a:t>
                      </a:r>
                      <a:endParaRPr lang="en-GB" sz="1800" b="0" baseline="30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Durban, South Africa</a:t>
            </a:r>
            <a:endParaRPr lang="en-GB" dirty="0"/>
          </a:p>
        </p:txBody>
      </p:sp>
      <p:sp>
        <p:nvSpPr>
          <p:cNvPr id="10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A8225A-756A-4CF4-9AAB-CC63C71566CA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26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1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979744"/>
              </p:ext>
            </p:extLst>
          </p:nvPr>
        </p:nvGraphicFramePr>
        <p:xfrm>
          <a:off x="2862960" y="1340768"/>
          <a:ext cx="3418080" cy="256532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4951"/>
                <a:gridCol w="721043"/>
                <a:gridCol w="721043"/>
                <a:gridCol w="721043"/>
              </a:tblGrid>
              <a:tr h="20393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20754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167076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baseline="30000" dirty="0" smtClean="0"/>
                        <a:t> </a:t>
                      </a:r>
                      <a:r>
                        <a:rPr lang="en-GB" sz="1800" b="0" i="0" dirty="0" smtClean="0"/>
                        <a:t>(A)=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i="1" dirty="0" smtClean="0"/>
                        <a:t>f</a:t>
                      </a:r>
                      <a:r>
                        <a:rPr lang="en-GB" sz="1800" b="0" i="0" dirty="0" smtClean="0"/>
                        <a:t>(C)=</a:t>
                      </a:r>
                      <a:r>
                        <a:rPr lang="en-GB" sz="1800" b="0" i="1" dirty="0" smtClean="0"/>
                        <a:t>q</a:t>
                      </a:r>
                      <a:r>
                        <a:rPr lang="en-GB" sz="1800" b="0" i="0" dirty="0" smtClean="0"/>
                        <a:t>=1-</a:t>
                      </a:r>
                      <a:r>
                        <a:rPr lang="en-GB" sz="1800" b="0" i="1" dirty="0" smtClean="0"/>
                        <a:t>p</a:t>
                      </a:r>
                      <a:endParaRPr lang="en-GB" sz="1800" b="0" i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140690"/>
              </p:ext>
            </p:extLst>
          </p:nvPr>
        </p:nvGraphicFramePr>
        <p:xfrm>
          <a:off x="2862960" y="1340768"/>
          <a:ext cx="3418080" cy="18338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4951"/>
                <a:gridCol w="721043"/>
                <a:gridCol w="721043"/>
                <a:gridCol w="721043"/>
              </a:tblGrid>
              <a:tr h="20393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SNP3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20754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167076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Sample4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CC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AC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20742"/>
              </p:ext>
            </p:extLst>
          </p:nvPr>
        </p:nvGraphicFramePr>
        <p:xfrm>
          <a:off x="25234" y="3861048"/>
          <a:ext cx="2746566" cy="1219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0243"/>
                <a:gridCol w="567055"/>
                <a:gridCol w="754634"/>
                <a:gridCol w="754634"/>
              </a:tblGrid>
              <a:tr h="144016">
                <a:tc rowSpan="2"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Females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99256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(p)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 (q)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488">
                <a:tc rowSpan="2"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(p)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AA (p</a:t>
                      </a:r>
                      <a:r>
                        <a:rPr lang="en-GB" sz="1400" baseline="30000" dirty="0" smtClean="0"/>
                        <a:t>2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 (</a:t>
                      </a:r>
                      <a:r>
                        <a:rPr lang="en-GB" sz="1400" dirty="0" err="1" smtClean="0"/>
                        <a:t>pq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 (q)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 (</a:t>
                      </a:r>
                      <a:r>
                        <a:rPr lang="en-GB" sz="1400" dirty="0" err="1" smtClean="0"/>
                        <a:t>pq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CC (q</a:t>
                      </a:r>
                      <a:r>
                        <a:rPr lang="en-GB" sz="1400" baseline="30000" dirty="0" smtClean="0"/>
                        <a:t>2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4" descr="File:Hardy-Weinber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https://upload.wikimedia.org/wikipedia/commons/thumb/b/b2/Hardy-Weinberg.svg/320px-Hardy-Weinberg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5536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random </a:t>
            </a:r>
            <a:r>
              <a:rPr lang="en-GB" dirty="0" smtClean="0"/>
              <a:t>mating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6434594" y="3963392"/>
            <a:ext cx="171379" cy="100811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>
            <a:off x="6444208" y="5085184"/>
            <a:ext cx="171379" cy="100811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Brace 19"/>
          <p:cNvSpPr/>
          <p:nvPr/>
        </p:nvSpPr>
        <p:spPr>
          <a:xfrm>
            <a:off x="6412399" y="3235802"/>
            <a:ext cx="186175" cy="64807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4248" y="3375172"/>
            <a:ext cx="183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allele frequencies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801668" y="4109384"/>
            <a:ext cx="222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expected</a:t>
            </a:r>
          </a:p>
          <a:p>
            <a:r>
              <a:rPr lang="en-GB" dirty="0" smtClean="0"/>
              <a:t>genotype frequencies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814244" y="5266074"/>
            <a:ext cx="222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observed</a:t>
            </a:r>
          </a:p>
          <a:p>
            <a:r>
              <a:rPr lang="en-GB" dirty="0" smtClean="0"/>
              <a:t>genotype frequencies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020272" y="6093296"/>
            <a:ext cx="7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9" grpId="0" animBg="1"/>
      <p:bldP spid="20" grpId="0" animBg="1"/>
      <p:bldP spid="15" grpId="0"/>
      <p:bldP spid="22" grpId="0"/>
      <p:bldP spid="2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When HWE does not apply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Non-random mating</a:t>
            </a:r>
          </a:p>
          <a:p>
            <a:r>
              <a:rPr lang="en-GB" dirty="0" smtClean="0">
                <a:ea typeface="ＭＳ Ｐゴシック" pitchFamily="34" charset="-128"/>
              </a:rPr>
              <a:t>Selection forces</a:t>
            </a:r>
          </a:p>
          <a:p>
            <a:r>
              <a:rPr lang="en-GB" dirty="0" smtClean="0">
                <a:ea typeface="ＭＳ Ｐゴシック" pitchFamily="34" charset="-128"/>
              </a:rPr>
              <a:t>Alleles in disease causing loci</a:t>
            </a:r>
          </a:p>
          <a:p>
            <a:pPr lvl="1"/>
            <a:r>
              <a:rPr lang="en-GB" dirty="0" smtClean="0">
                <a:ea typeface="ＭＳ Ｐゴシック" pitchFamily="34" charset="-128"/>
              </a:rPr>
              <a:t>Apply HWE only to controls in a case-control study</a:t>
            </a:r>
          </a:p>
          <a:p>
            <a:r>
              <a:rPr lang="en-GB" dirty="0" smtClean="0">
                <a:ea typeface="ＭＳ Ｐゴシック" pitchFamily="34" charset="-128"/>
              </a:rPr>
              <a:t>Migration</a:t>
            </a:r>
          </a:p>
          <a:p>
            <a:r>
              <a:rPr lang="en-GB" dirty="0" smtClean="0">
                <a:ea typeface="ＭＳ Ｐゴシック" pitchFamily="34" charset="-128"/>
              </a:rPr>
              <a:t>Data quality</a:t>
            </a:r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3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814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Principal Component Analysis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statistical technique </a:t>
            </a:r>
            <a:r>
              <a:rPr lang="en-GB" dirty="0" smtClean="0"/>
              <a:t>for summarizing </a:t>
            </a:r>
            <a:r>
              <a:rPr lang="en-GB" dirty="0"/>
              <a:t>many </a:t>
            </a:r>
            <a:r>
              <a:rPr lang="en-GB" dirty="0" smtClean="0"/>
              <a:t>variables with </a:t>
            </a:r>
            <a:r>
              <a:rPr lang="en-GB" dirty="0"/>
              <a:t>minimal loss </a:t>
            </a:r>
            <a:r>
              <a:rPr lang="en-GB" dirty="0" smtClean="0"/>
              <a:t>of information</a:t>
            </a:r>
          </a:p>
          <a:p>
            <a:r>
              <a:rPr lang="en-GB" baseline="0" dirty="0" smtClean="0">
                <a:ea typeface="ＭＳ Ｐゴシック" pitchFamily="34" charset="-128"/>
              </a:rPr>
              <a:t>PCA requires clean non-correlated data</a:t>
            </a:r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 descr="C:\Users\tc9\Desktop\sf14_manhattan_cholester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10164" r="10314" b="8221"/>
          <a:stretch/>
        </p:blipFill>
        <p:spPr bwMode="auto">
          <a:xfrm>
            <a:off x="83208" y="4925802"/>
            <a:ext cx="2516356" cy="19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b/b2/Karyoty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79" y="1342839"/>
            <a:ext cx="1731037" cy="18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nengnews.com/Media/images/Article/UGENWebsitepictures2010GEN19_Nov0110MorrowMicroarraysIllumina_HumanOmni2478982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08" y="47314"/>
            <a:ext cx="1223315" cy="32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enceroll.files.wordpress.com/2008/07/dna-blood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86" y="-2609"/>
            <a:ext cx="1927818" cy="13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8" descr="http://news.bbcimg.co.uk/media/images/48220000/jpg/_48220216_sp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news.bbcimg.co.uk/media/images/48220000/jpg/_48220216_sp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0"/>
            <a:ext cx="1216286" cy="13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ight Arrow 1038"/>
          <p:cNvSpPr/>
          <p:nvPr/>
        </p:nvSpPr>
        <p:spPr>
          <a:xfrm>
            <a:off x="3527680" y="512249"/>
            <a:ext cx="670671" cy="581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0" name="Picture 16" descr="http://www.science-art.com/gallery/168/168_842008859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r="11868" b="6540"/>
          <a:stretch/>
        </p:blipFill>
        <p:spPr bwMode="auto">
          <a:xfrm>
            <a:off x="0" y="1342839"/>
            <a:ext cx="2087879" cy="19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Bent Arrow 49"/>
          <p:cNvSpPr/>
          <p:nvPr/>
        </p:nvSpPr>
        <p:spPr>
          <a:xfrm rot="10800000">
            <a:off x="6894104" y="4766921"/>
            <a:ext cx="1206288" cy="128761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42" name="Left Arrow 1041"/>
          <p:cNvSpPr/>
          <p:nvPr/>
        </p:nvSpPr>
        <p:spPr>
          <a:xfrm>
            <a:off x="2554947" y="5360274"/>
            <a:ext cx="1178313" cy="5836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2555" y="5083275"/>
            <a:ext cx="11583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600" dirty="0" smtClean="0">
                <a:latin typeface="+mj-lt"/>
              </a:rPr>
              <a:t>GWAS</a:t>
            </a:r>
            <a:endParaRPr lang="en-GB" sz="3600" dirty="0">
              <a:latin typeface="+mj-lt"/>
            </a:endParaRPr>
          </a:p>
        </p:txBody>
      </p:sp>
      <p:pic>
        <p:nvPicPr>
          <p:cNvPr id="2050" name="Picture 2" descr="http://www.harunyahya.com/image/darwin_had_known_about_dna/dna_computer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66" y="3558344"/>
            <a:ext cx="2380134" cy="10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5400000">
            <a:off x="628922" y="3801553"/>
            <a:ext cx="1174727" cy="581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64674" y="3505127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?</a:t>
            </a:r>
            <a:endParaRPr lang="en-GB" sz="4800" b="1" dirty="0"/>
          </a:p>
        </p:txBody>
      </p:sp>
      <p:sp>
        <p:nvSpPr>
          <p:cNvPr id="4" name="Explosion 2 3"/>
          <p:cNvSpPr/>
          <p:nvPr/>
        </p:nvSpPr>
        <p:spPr>
          <a:xfrm>
            <a:off x="3491880" y="2954809"/>
            <a:ext cx="3903191" cy="3903191"/>
          </a:xfrm>
          <a:prstGeom prst="irregularSeal2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Quality Control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QC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9" y="4629405"/>
            <a:ext cx="29218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600" dirty="0" smtClean="0">
                <a:latin typeface="+mj-lt"/>
              </a:rPr>
              <a:t>Manhattan Plot</a:t>
            </a:r>
            <a:endParaRPr lang="en-GB" sz="36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" y="5063966"/>
            <a:ext cx="2313859" cy="17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/>
          <a:stretch/>
        </p:blipFill>
        <p:spPr bwMode="auto">
          <a:xfrm>
            <a:off x="6393060" y="105648"/>
            <a:ext cx="2607190" cy="24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5588924" y="512249"/>
            <a:ext cx="670671" cy="581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5400000">
            <a:off x="7621497" y="2802598"/>
            <a:ext cx="664871" cy="581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077387" y="18418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BB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092280" y="41097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AA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100392" y="7247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3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50" grpId="0" animBg="1"/>
      <p:bldP spid="1042" grpId="0" animBg="1"/>
      <p:bldP spid="52" grpId="0"/>
      <p:bldP spid="18" grpId="0" animBg="1"/>
      <p:bldP spid="3" grpId="0"/>
      <p:bldP spid="4" grpId="0" animBg="1"/>
      <p:bldP spid="23" grpId="0"/>
      <p:bldP spid="29" grpId="0" animBg="1"/>
      <p:bldP spid="30" grpId="0" animBg="1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Principal Component Analysis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statistical technique for summarizing many variables with minimal loss of information</a:t>
            </a:r>
            <a:endParaRPr lang="en-US" baseline="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n-GB" dirty="0" smtClean="0"/>
              <a:t>PCA can reveal</a:t>
            </a:r>
          </a:p>
          <a:p>
            <a:pPr lvl="1"/>
            <a:r>
              <a:rPr lang="en-GB" b="1" dirty="0" smtClean="0"/>
              <a:t>Population outliers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PCA and Population Outliers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31</a:t>
            </a:fld>
            <a:endParaRPr lang="en-GB"/>
          </a:p>
        </p:txBody>
      </p:sp>
      <p:pic>
        <p:nvPicPr>
          <p:cNvPr id="8" name="Picture 5" descr="CD-p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0" y="1955291"/>
            <a:ext cx="4279039" cy="38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3431" y="5404574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Asia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700808"/>
            <a:ext cx="93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Africa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314873"/>
            <a:ext cx="109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Europe</a:t>
            </a:r>
            <a:endParaRPr lang="en-GB" sz="2400" b="1" dirty="0"/>
          </a:p>
        </p:txBody>
      </p:sp>
      <p:pic>
        <p:nvPicPr>
          <p:cNvPr id="12" name="Picture 5" descr="CD-p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67096" r="62065" b="9252"/>
          <a:stretch/>
        </p:blipFill>
        <p:spPr bwMode="auto">
          <a:xfrm>
            <a:off x="1979712" y="3429000"/>
            <a:ext cx="3276364" cy="19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Brace 12"/>
          <p:cNvSpPr/>
          <p:nvPr/>
        </p:nvSpPr>
        <p:spPr>
          <a:xfrm>
            <a:off x="1619672" y="3423454"/>
            <a:ext cx="360040" cy="84715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366236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Study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6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Principal Component Analysis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statistical technique for summarizing many variables with minimal loss of information</a:t>
            </a:r>
            <a:endParaRPr lang="en-US" baseline="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n-GB" dirty="0" smtClean="0"/>
              <a:t>PCA can reveal</a:t>
            </a:r>
          </a:p>
          <a:p>
            <a:pPr lvl="1"/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Population outliers</a:t>
            </a:r>
          </a:p>
          <a:p>
            <a:pPr lvl="1"/>
            <a:r>
              <a:rPr lang="en-GB" b="1" dirty="0" smtClean="0"/>
              <a:t>Population structure / Confounding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3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Why population structure / confounding is a problem in a case-control study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33</a:t>
            </a:fld>
            <a:endParaRPr lang="en-GB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5616" y="5281229"/>
            <a:ext cx="4093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Balding,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Nature Reviews Genetics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(2006)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1916832"/>
            <a:ext cx="20155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“Causal” allele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“Non-causal” allele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888612"/>
            <a:ext cx="5597028" cy="33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c9\Google Drive\QC\agv\mds.3D.Africa_False.0.1.2_special_colo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" y="1144661"/>
            <a:ext cx="8161912" cy="57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35896" y="1772816"/>
            <a:ext cx="2736304" cy="154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Confounding due to chip effects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6830" y="2069848"/>
            <a:ext cx="1914435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EAST QUAD</a:t>
            </a:r>
          </a:p>
          <a:p>
            <a:r>
              <a:rPr lang="en-GB" sz="2800" b="1" dirty="0" smtClean="0">
                <a:solidFill>
                  <a:srgbClr val="FF7F7F"/>
                </a:solidFill>
              </a:rPr>
              <a:t>EAST OCTO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55776" y="2924944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88224" y="1665850"/>
            <a:ext cx="1728192" cy="2771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67744" y="1268760"/>
            <a:ext cx="51845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Confounding due to plate effects</a:t>
            </a:r>
          </a:p>
        </p:txBody>
      </p:sp>
      <p:pic>
        <p:nvPicPr>
          <p:cNvPr id="18435" name="Picture 2" descr="figure2-plate-eff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296988"/>
            <a:ext cx="534035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79315" y="3349590"/>
            <a:ext cx="553998" cy="6437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2400" b="1" dirty="0" smtClean="0"/>
              <a:t>PC 1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1" y="5964581"/>
            <a:ext cx="194771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2400" b="1" dirty="0" smtClean="0"/>
              <a:t>Plate Number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10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Population structure - </a:t>
            </a:r>
            <a:r>
              <a:rPr lang="en-US" i="1" dirty="0" smtClean="0">
                <a:ea typeface="ＭＳ Ｐゴシック" pitchFamily="34" charset="-128"/>
                <a:sym typeface="Symbol" pitchFamily="18" charset="2"/>
              </a:rPr>
              <a:t>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/>
            </a:r>
            <a:br>
              <a:rPr lang="en-US" dirty="0" smtClean="0">
                <a:ea typeface="ＭＳ Ｐゴシック" pitchFamily="34" charset="-128"/>
                <a:sym typeface="Symbol" pitchFamily="18" charset="2"/>
              </a:rPr>
            </a:b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Inflated QQ-plot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4339" name="Picture 20" descr="http://4.bp.blogspot.com/-iK0s7D4sDuw/TbXWPQ3jTPI/AAAAAAAALqQ/tLhVvKrfVsc/s1600/2011-04-25+qqplot+for+g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417638"/>
            <a:ext cx="5110162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42346" y="2852936"/>
            <a:ext cx="40937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7904" y="6237310"/>
            <a:ext cx="1584176" cy="2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75856" y="6208139"/>
            <a:ext cx="2961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Expected test statistic</a:t>
            </a:r>
            <a:endParaRPr lang="en-GB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386895" y="2359867"/>
            <a:ext cx="553998" cy="29303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2400" b="1" dirty="0" smtClean="0"/>
              <a:t>Observed test statistic</a:t>
            </a:r>
            <a:endParaRPr lang="en-GB" sz="24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902450" y="2359867"/>
            <a:ext cx="206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λ</a:t>
            </a:r>
            <a:r>
              <a:rPr lang="en-GB" dirty="0" smtClean="0"/>
              <a:t> is a measure of the deviation from the 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But Effective QC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Common Thresholds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Sample Call Rate</a:t>
            </a:r>
          </a:p>
          <a:p>
            <a:pPr algn="ctr"/>
            <a:r>
              <a:rPr lang="en-GB" b="1" dirty="0" smtClean="0"/>
              <a:t>&gt;97%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Sex</a:t>
            </a:r>
            <a:r>
              <a:rPr lang="en-GB" dirty="0" smtClean="0"/>
              <a:t> / Gender</a:t>
            </a:r>
          </a:p>
          <a:p>
            <a:pPr algn="ctr"/>
            <a:r>
              <a:rPr lang="en-GB" dirty="0" smtClean="0"/>
              <a:t>PLINK default thresholds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Autosomal </a:t>
            </a:r>
            <a:r>
              <a:rPr lang="en-GB" b="1" dirty="0" smtClean="0"/>
              <a:t>Heterozygosity</a:t>
            </a:r>
          </a:p>
          <a:p>
            <a:pPr algn="ctr"/>
            <a:r>
              <a:rPr lang="en-GB" b="1" dirty="0" smtClean="0"/>
              <a:t>mean±3SD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SNP Call Rate</a:t>
            </a:r>
            <a:r>
              <a:rPr lang="en-GB" dirty="0" smtClean="0"/>
              <a:t>/Proportion</a:t>
            </a:r>
          </a:p>
          <a:p>
            <a:pPr algn="ctr"/>
            <a:r>
              <a:rPr lang="en-GB" dirty="0" smtClean="0"/>
              <a:t>&gt;97%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Identity By Descent (</a:t>
            </a:r>
            <a:r>
              <a:rPr lang="en-GB" b="1" dirty="0" smtClean="0"/>
              <a:t>IBD</a:t>
            </a:r>
            <a:r>
              <a:rPr lang="en-GB" dirty="0" smtClean="0"/>
              <a:t>)</a:t>
            </a:r>
          </a:p>
          <a:p>
            <a:pPr algn="ctr"/>
            <a:r>
              <a:rPr lang="en-GB" dirty="0"/>
              <a:t>&lt;</a:t>
            </a:r>
            <a:r>
              <a:rPr lang="en-GB" dirty="0" smtClean="0"/>
              <a:t>0.05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Principal Component Analysis (</a:t>
            </a:r>
            <a:r>
              <a:rPr lang="en-GB" b="1" dirty="0" smtClean="0"/>
              <a:t>PCA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EIGENSOFT, </a:t>
            </a:r>
            <a:r>
              <a:rPr lang="en-GB" dirty="0" smtClean="0"/>
              <a:t>6SD, PCs 1-10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Hardy Weinberg Equilibrium</a:t>
            </a:r>
            <a:r>
              <a:rPr lang="en-GB" dirty="0" smtClean="0"/>
              <a:t> (HWE)</a:t>
            </a:r>
          </a:p>
          <a:p>
            <a:pPr algn="ctr"/>
            <a:r>
              <a:rPr lang="en-GB" dirty="0" smtClean="0"/>
              <a:t>p&gt;10</a:t>
            </a:r>
            <a:r>
              <a:rPr lang="en-GB" baseline="30000" dirty="0" smtClean="0"/>
              <a:t>-4</a:t>
            </a:r>
            <a:endParaRPr lang="en-GB" baseline="30000" dirty="0"/>
          </a:p>
        </p:txBody>
      </p:sp>
      <p:cxnSp>
        <p:nvCxnSpPr>
          <p:cNvPr id="39" name="Elbow Connector 38"/>
          <p:cNvCxnSpPr>
            <a:stCxn id="8" idx="2"/>
            <a:endCxn id="7" idx="1"/>
          </p:cNvCxnSpPr>
          <p:nvPr/>
        </p:nvCxnSpPr>
        <p:spPr>
          <a:xfrm rot="5400000" flipH="1" flipV="1">
            <a:off x="2426552" y="2498610"/>
            <a:ext cx="2490495" cy="2808512"/>
          </a:xfrm>
          <a:prstGeom prst="bentConnector4">
            <a:avLst>
              <a:gd name="adj1" fmla="val -9179"/>
              <a:gd name="adj2" fmla="val 8204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" idx="2"/>
            <a:endCxn id="6" idx="0"/>
          </p:cNvCxnSpPr>
          <p:nvPr/>
        </p:nvCxnSpPr>
        <p:spPr>
          <a:xfrm>
            <a:off x="2267544" y="2927618"/>
            <a:ext cx="0" cy="20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2"/>
            <a:endCxn id="5" idx="0"/>
          </p:cNvCxnSpPr>
          <p:nvPr/>
        </p:nvCxnSpPr>
        <p:spPr>
          <a:xfrm>
            <a:off x="2267544" y="3674682"/>
            <a:ext cx="0" cy="190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33" idx="2"/>
            <a:endCxn id="10" idx="3"/>
          </p:cNvCxnSpPr>
          <p:nvPr/>
        </p:nvCxnSpPr>
        <p:spPr>
          <a:xfrm rot="5400000">
            <a:off x="4402033" y="3340193"/>
            <a:ext cx="2139534" cy="28085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8" idx="0"/>
          </p:cNvCxnSpPr>
          <p:nvPr/>
        </p:nvCxnSpPr>
        <p:spPr>
          <a:xfrm>
            <a:off x="2267544" y="4405374"/>
            <a:ext cx="0" cy="202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Useful references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38</a:t>
            </a:fld>
            <a:endParaRPr lang="en-GB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8600" cy="22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20" y="1484784"/>
            <a:ext cx="4038600" cy="30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7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Useful references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Durban,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39</a:t>
            </a:fld>
            <a:endParaRPr lang="en-GB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038600" cy="29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8600" cy="185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18954" cy="18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418457"/>
            <a:ext cx="4038352" cy="29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Bad QC &gt; Bad Data &gt; Bad Results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5" y="5590476"/>
            <a:ext cx="3309263" cy="12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6" y="4202126"/>
            <a:ext cx="3076022" cy="13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39" y="1412776"/>
            <a:ext cx="46101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6457950"/>
            <a:ext cx="320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9" y="1739034"/>
            <a:ext cx="4226200" cy="9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6" y="2655925"/>
            <a:ext cx="3586882" cy="151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8757895" y="2996952"/>
            <a:ext cx="278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7" y="3149352"/>
            <a:ext cx="10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4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PLINK (QC and PCA and file format conversion and many other things)</a:t>
            </a:r>
          </a:p>
          <a:p>
            <a:r>
              <a:rPr lang="en-GB" dirty="0">
                <a:hlinkClick r:id="rId2"/>
              </a:rPr>
              <a:t>https://www.cog-genomics.org/</a:t>
            </a:r>
            <a:r>
              <a:rPr lang="en-GB" dirty="0" smtClean="0">
                <a:hlinkClick r:id="rId2"/>
              </a:rPr>
              <a:t>plink2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EIGENSOFT (PCA)</a:t>
            </a:r>
          </a:p>
          <a:p>
            <a:r>
              <a:rPr lang="en-GB" dirty="0" smtClean="0">
                <a:hlinkClick r:id="rId3"/>
              </a:rPr>
              <a:t>http://genetics.med.harvard.edu/reich/Reich_Lab/Software.html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GEMMA (Association analysis)</a:t>
            </a:r>
          </a:p>
          <a:p>
            <a:r>
              <a:rPr lang="en-GB" dirty="0">
                <a:hlinkClick r:id="rId4"/>
              </a:rPr>
              <a:t>http://www.xzlab.org/software.html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SNPTEST (Association analysis)</a:t>
            </a:r>
          </a:p>
          <a:p>
            <a:r>
              <a:rPr lang="en-GB" dirty="0" smtClean="0">
                <a:hlinkClick r:id="rId5"/>
              </a:rPr>
              <a:t>https://mathgen.stats.ox.ac.uk/genetics_software/snptest/snptest.html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shellfish : Parallel PCA and data processing for genome-wide SNP data</a:t>
            </a:r>
          </a:p>
          <a:p>
            <a:r>
              <a:rPr lang="en-GB" dirty="0" smtClean="0">
                <a:hlinkClick r:id="rId6"/>
              </a:rPr>
              <a:t>http://www.stats.ox.ac.uk/~davison/software/shellfish/shellfish.php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IMPUTE2</a:t>
            </a:r>
            <a:r>
              <a:rPr lang="en-GB" dirty="0"/>
              <a:t> </a:t>
            </a:r>
            <a:r>
              <a:rPr lang="en-GB" dirty="0" smtClean="0"/>
              <a:t>(imputation)</a:t>
            </a:r>
          </a:p>
          <a:p>
            <a:r>
              <a:rPr lang="en-GB" dirty="0">
                <a:hlinkClick r:id="rId7"/>
              </a:rPr>
              <a:t>https://mathgen.stats.ox.ac.uk/impute/impute_v2.</a:t>
            </a:r>
            <a:r>
              <a:rPr lang="en-GB" dirty="0" smtClean="0">
                <a:hlinkClick r:id="rId7"/>
              </a:rPr>
              <a:t>html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Durban, South Africa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5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Durban, South Africa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41</a:t>
            </a:fld>
            <a:endParaRPr lang="en-GB"/>
          </a:p>
        </p:txBody>
      </p:sp>
      <p:sp>
        <p:nvSpPr>
          <p:cNvPr id="10" name="AutoShape 12" descr="http://www.phpc.cam.ac.uk/ncd/files/2011/11/liz-221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http://www.phpc.cam.ac.uk/ncd/files/2011/11/liz-221x3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http://www.phpc.cam.ac.uk/ncd/files/2011/11/liz-221x3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http://www.phpc.cam.ac.uk/ncd/files/2011/11/liz-221x3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832648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3800" b="1" dirty="0" smtClean="0">
                <a:ln w="1905"/>
                <a:blipFill rotWithShape="0">
                  <a:blip r:embed="rId2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attention!</a:t>
            </a:r>
            <a:endParaRPr lang="en-GB" sz="13800" b="1" dirty="0">
              <a:ln w="1905"/>
              <a:blipFill rotWithShape="0">
                <a:blip r:embed="rId2"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Genotype data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Durban, South Africa</a:t>
            </a:r>
            <a:endParaRPr lang="en-GB" dirty="0"/>
          </a:p>
        </p:txBody>
      </p:sp>
      <p:sp>
        <p:nvSpPr>
          <p:cNvPr id="10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A8225A-756A-4CF4-9AAB-CC63C71566CA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1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389639"/>
              </p:ext>
            </p:extLst>
          </p:nvPr>
        </p:nvGraphicFramePr>
        <p:xfrm>
          <a:off x="2074004" y="2316480"/>
          <a:ext cx="49959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040"/>
                <a:gridCol w="789305"/>
                <a:gridCol w="781368"/>
                <a:gridCol w="779780"/>
                <a:gridCol w="798830"/>
                <a:gridCol w="768668"/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</a:t>
                      </a:r>
                      <a:r>
                        <a:rPr lang="en-GB" sz="1800" b="0" baseline="0" dirty="0" smtClean="0"/>
                        <a:t> A</a:t>
                      </a:r>
                      <a:endParaRPr lang="en-GB" sz="1800" b="0" dirty="0" smtClean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D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E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Male 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Male 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67810" y="4828510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00 = missing data</a:t>
            </a:r>
            <a:endParaRPr lang="en-GB" dirty="0"/>
          </a:p>
        </p:txBody>
      </p:sp>
      <p:sp>
        <p:nvSpPr>
          <p:cNvPr id="3" name="Left Brace 2"/>
          <p:cNvSpPr/>
          <p:nvPr/>
        </p:nvSpPr>
        <p:spPr>
          <a:xfrm>
            <a:off x="1691680" y="2708920"/>
            <a:ext cx="288032" cy="1800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3429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4860032" y="-27384"/>
            <a:ext cx="468052" cy="39244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88024" y="1268760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5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did we get the genotype data?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Genotype Calling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Good data</a:t>
            </a:r>
          </a:p>
          <a:p>
            <a:pPr algn="ctr"/>
            <a:r>
              <a:rPr lang="en-GB" dirty="0" smtClean="0"/>
              <a:t>SNP1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Bad data</a:t>
            </a:r>
          </a:p>
          <a:p>
            <a:pPr algn="ctr"/>
            <a:r>
              <a:rPr lang="en-GB" dirty="0" smtClean="0"/>
              <a:t>SNP2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6</a:t>
            </a:fld>
            <a:endParaRPr lang="en-GB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/>
          <a:stretch/>
        </p:blipFill>
        <p:spPr bwMode="auto">
          <a:xfrm>
            <a:off x="1005579" y="2750344"/>
            <a:ext cx="294342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/>
          <a:stretch/>
        </p:blipFill>
        <p:spPr bwMode="auto">
          <a:xfrm>
            <a:off x="5145160" y="2750344"/>
            <a:ext cx="304150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92811" y="454047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BB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907704" y="310961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915816" y="342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2991851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AA or AB? 00!</a:t>
            </a:r>
            <a:endParaRPr lang="en-GB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588224" y="3294276"/>
            <a:ext cx="43204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7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Sample QC and SNP QC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Durban, South Africa</a:t>
            </a:r>
            <a:endParaRPr lang="en-GB" dirty="0"/>
          </a:p>
        </p:txBody>
      </p:sp>
      <p:sp>
        <p:nvSpPr>
          <p:cNvPr id="1031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A8225A-756A-4CF4-9AAB-CC63C71566CA}" type="slidenum">
              <a:rPr lang="en-GB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GB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1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31840" y="2132856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24650" y="16288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24433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704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387122"/>
              </p:ext>
            </p:extLst>
          </p:nvPr>
        </p:nvGraphicFramePr>
        <p:xfrm>
          <a:off x="2074004" y="2316480"/>
          <a:ext cx="49959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040"/>
                <a:gridCol w="789305"/>
                <a:gridCol w="781368"/>
                <a:gridCol w="779780"/>
                <a:gridCol w="798830"/>
                <a:gridCol w="768668"/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</a:t>
                      </a:r>
                      <a:r>
                        <a:rPr lang="en-GB" sz="1800" b="0" baseline="0" dirty="0" smtClean="0"/>
                        <a:t> A</a:t>
                      </a:r>
                      <a:endParaRPr lang="en-GB" sz="1800" b="0" dirty="0" smtClean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D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SNP E</a:t>
                      </a:r>
                      <a:endParaRPr lang="en-GB" sz="1800" b="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Male 1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Female 3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AG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AA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CC</a:t>
                      </a:r>
                      <a:endParaRPr lang="en-GB" sz="1800" dirty="0"/>
                    </a:p>
                  </a:txBody>
                  <a:tcPr marT="45716" marB="457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Male 2</a:t>
                      </a:r>
                      <a:endParaRPr lang="en-GB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00</a:t>
                      </a:r>
                      <a:endParaRPr lang="en-GB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</a:t>
                      </a:r>
                      <a:endParaRPr lang="en-GB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</a:t>
                      </a:r>
                      <a:endParaRPr lang="en-GB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67810" y="5034984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00 = missing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5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June 2015</a:t>
            </a:r>
            <a:endParaRPr lang="en-GB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7861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Quality Control Steps</a:t>
            </a:r>
          </a:p>
        </p:txBody>
      </p:sp>
      <p:sp>
        <p:nvSpPr>
          <p:cNvPr id="24599" name="Text Placeholder 245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QC</a:t>
            </a:r>
            <a:endParaRPr lang="en-GB" dirty="0"/>
          </a:p>
        </p:txBody>
      </p:sp>
      <p:sp>
        <p:nvSpPr>
          <p:cNvPr id="24600" name="Content Placeholder 2459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601" name="Text Placeholder 2460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SNP QC</a:t>
            </a:r>
            <a:endParaRPr lang="en-GB" dirty="0"/>
          </a:p>
        </p:txBody>
      </p:sp>
      <p:sp>
        <p:nvSpPr>
          <p:cNvPr id="24602" name="Content Placeholder 2460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Durban, South Africa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CEA-32AA-4887-A131-230E231B363E}" type="slidenum">
              <a:rPr lang="en-GB" smtClean="0"/>
              <a:t>9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387618"/>
            <a:ext cx="3600000" cy="5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Sample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67544" y="3865374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Sex</a:t>
            </a:r>
            <a:r>
              <a:rPr lang="en-GB" sz="1600" dirty="0" smtClean="0"/>
              <a:t> / Gender</a:t>
            </a:r>
          </a:p>
          <a:p>
            <a:pPr algn="ctr"/>
            <a:r>
              <a:rPr lang="en-GB" sz="1600" dirty="0" smtClean="0"/>
              <a:t>X Chromosome Heterozygosity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3134682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Autosomal </a:t>
            </a:r>
            <a:r>
              <a:rPr lang="en-GB" sz="1600" b="1" dirty="0" smtClean="0"/>
              <a:t>Heterozygosity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076056" y="2387618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SNP Call Rate</a:t>
            </a:r>
            <a:r>
              <a:rPr lang="en-GB" sz="1600" dirty="0" smtClean="0"/>
              <a:t>/Proportion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08113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Much Relatedness</a:t>
            </a:r>
          </a:p>
          <a:p>
            <a:pPr algn="ctr"/>
            <a:r>
              <a:rPr lang="en-GB" sz="1600" dirty="0" smtClean="0"/>
              <a:t>Identity By Descent (</a:t>
            </a:r>
            <a:r>
              <a:rPr lang="en-GB" sz="1600" b="1" dirty="0" smtClean="0"/>
              <a:t>IBD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544216"/>
            <a:ext cx="360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Too Little Relatedness / Confounding</a:t>
            </a:r>
          </a:p>
          <a:p>
            <a:pPr algn="ctr"/>
            <a:r>
              <a:rPr lang="en-GB" sz="1600" dirty="0" smtClean="0"/>
              <a:t>Principal Component Analysis (</a:t>
            </a:r>
            <a:r>
              <a:rPr lang="en-GB" sz="1600" b="1" dirty="0" smtClean="0"/>
              <a:t>PCA</a:t>
            </a:r>
            <a:r>
              <a:rPr lang="en-GB" sz="1600" dirty="0" smtClean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3134682"/>
            <a:ext cx="3600000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Hardy Weinberg Equilibrium</a:t>
            </a:r>
            <a:r>
              <a:rPr lang="en-GB" sz="1600" dirty="0" smtClean="0"/>
              <a:t> (HWE)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523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11375</TotalTime>
  <Words>2672</Words>
  <Application>Microsoft Macintosh PowerPoint</Application>
  <PresentationFormat>On-screen Show (4:3)</PresentationFormat>
  <Paragraphs>918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Bad QC &gt; Bad Data &gt; Bad Results</vt:lpstr>
      <vt:lpstr>Genotype data</vt:lpstr>
      <vt:lpstr>How did we get the genotype data? Genotype Calling</vt:lpstr>
      <vt:lpstr>Sample QC and SNP QC</vt:lpstr>
      <vt:lpstr>Quality Control Steps</vt:lpstr>
      <vt:lpstr>Quality Control Steps</vt:lpstr>
      <vt:lpstr>How did we get the data? Genotype Calling</vt:lpstr>
      <vt:lpstr>Sample Call Rate/Proportion</vt:lpstr>
      <vt:lpstr>Quality Control Steps</vt:lpstr>
      <vt:lpstr>Definition of Heterozygosity Rate</vt:lpstr>
      <vt:lpstr>Heterozygosity</vt:lpstr>
      <vt:lpstr>Correlation between quality metrics</vt:lpstr>
      <vt:lpstr>Quality Control Steps</vt:lpstr>
      <vt:lpstr>Sex check Looking for mislabelled samples</vt:lpstr>
      <vt:lpstr>Quality Control Steps</vt:lpstr>
      <vt:lpstr>Relatedness</vt:lpstr>
      <vt:lpstr>Relatedness / IBD</vt:lpstr>
      <vt:lpstr>Relatedness / IBD A Ugandan cohort study as an example</vt:lpstr>
      <vt:lpstr>Quality Control Steps</vt:lpstr>
      <vt:lpstr>How did we get the data? Genotype Calling</vt:lpstr>
      <vt:lpstr>SNP Call Rate/Proportion</vt:lpstr>
      <vt:lpstr>Quality Control Steps</vt:lpstr>
      <vt:lpstr>Hardy Weinberg Equilibrium</vt:lpstr>
      <vt:lpstr>When HWE does not apply</vt:lpstr>
      <vt:lpstr>Quality Control Steps</vt:lpstr>
      <vt:lpstr>Principal Component Analysis</vt:lpstr>
      <vt:lpstr>Principal Component Analysis</vt:lpstr>
      <vt:lpstr>PCA and Population Outliers</vt:lpstr>
      <vt:lpstr>Principal Component Analysis</vt:lpstr>
      <vt:lpstr>Why population structure / confounding is a problem in a case-control study</vt:lpstr>
      <vt:lpstr>Confounding due to chip effects</vt:lpstr>
      <vt:lpstr>Confounding due to plate effects</vt:lpstr>
      <vt:lpstr>Population structure -  Inflated QQ-plot</vt:lpstr>
      <vt:lpstr>Simple But Effective QC Common Thresholds</vt:lpstr>
      <vt:lpstr>Useful references</vt:lpstr>
      <vt:lpstr>Useful references</vt:lpstr>
      <vt:lpstr>Useful software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data for GWAS analysis</dc:title>
  <dc:creator>Tommy Carstensen</dc:creator>
  <cp:lastModifiedBy>Tommy Carstensen</cp:lastModifiedBy>
  <cp:revision>120</cp:revision>
  <dcterms:created xsi:type="dcterms:W3CDTF">2013-09-09T22:45:17Z</dcterms:created>
  <dcterms:modified xsi:type="dcterms:W3CDTF">2015-06-24T09:03:38Z</dcterms:modified>
</cp:coreProperties>
</file>