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96" r:id="rId5"/>
    <p:sldId id="259" r:id="rId6"/>
    <p:sldId id="260" r:id="rId7"/>
    <p:sldId id="261" r:id="rId8"/>
    <p:sldId id="263" r:id="rId9"/>
    <p:sldId id="262" r:id="rId10"/>
    <p:sldId id="264" r:id="rId11"/>
    <p:sldId id="265" r:id="rId12"/>
    <p:sldId id="266" r:id="rId13"/>
    <p:sldId id="267" r:id="rId14"/>
    <p:sldId id="268" r:id="rId15"/>
    <p:sldId id="283" r:id="rId16"/>
    <p:sldId id="284" r:id="rId17"/>
    <p:sldId id="269" r:id="rId18"/>
    <p:sldId id="270" r:id="rId19"/>
    <p:sldId id="271" r:id="rId20"/>
    <p:sldId id="272" r:id="rId21"/>
    <p:sldId id="273" r:id="rId22"/>
    <p:sldId id="274" r:id="rId23"/>
    <p:sldId id="275" r:id="rId24"/>
    <p:sldId id="285" r:id="rId25"/>
    <p:sldId id="286" r:id="rId26"/>
    <p:sldId id="288" r:id="rId27"/>
    <p:sldId id="289" r:id="rId28"/>
    <p:sldId id="290" r:id="rId29"/>
    <p:sldId id="287" r:id="rId30"/>
    <p:sldId id="291" r:id="rId31"/>
    <p:sldId id="292" r:id="rId32"/>
    <p:sldId id="293" r:id="rId33"/>
    <p:sldId id="277" r:id="rId34"/>
    <p:sldId id="278" r:id="rId35"/>
    <p:sldId id="281" r:id="rId36"/>
    <p:sldId id="280" r:id="rId37"/>
    <p:sldId id="282" r:id="rId38"/>
    <p:sldId id="279"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446" y="-78"/>
      </p:cViewPr>
      <p:guideLst>
        <p:guide orient="horz" pos="2160"/>
        <p:guide pos="2880"/>
      </p:guideLst>
    </p:cSldViewPr>
  </p:slideViewPr>
  <p:notesTextViewPr>
    <p:cViewPr>
      <p:scale>
        <a:sx n="1" d="1"/>
        <a:sy n="1" d="1"/>
      </p:scale>
      <p:origin x="0" y="0"/>
    </p:cViewPr>
  </p:notesTextViewPr>
  <p:sorterViewPr>
    <p:cViewPr>
      <p:scale>
        <a:sx n="100" d="100"/>
        <a:sy n="100" d="100"/>
      </p:scale>
      <p:origin x="0" y="1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1186C6D0-17AB-4A37-9237-C6B6A119CC9A}" type="datetimeFigureOut">
              <a:rPr lang="en-US" smtClean="0"/>
              <a:t>5/3/2015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527235C-A77A-42CF-8E8C-2FA8A1D4CC2D}" type="slidenum">
              <a:rPr lang="en-US" smtClean="0"/>
              <a:t>‹#›</a:t>
            </a:fld>
            <a:endParaRPr lang="en-US"/>
          </a:p>
        </p:txBody>
      </p:sp>
    </p:spTree>
    <p:extLst>
      <p:ext uri="{BB962C8B-B14F-4D97-AF65-F5344CB8AC3E}">
        <p14:creationId xmlns:p14="http://schemas.microsoft.com/office/powerpoint/2010/main" val="790030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186C6D0-17AB-4A37-9237-C6B6A119CC9A}" type="datetimeFigureOut">
              <a:rPr lang="en-US" smtClean="0"/>
              <a:t>5/3/2015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527235C-A77A-42CF-8E8C-2FA8A1D4CC2D}" type="slidenum">
              <a:rPr lang="en-US" smtClean="0"/>
              <a:t>‹#›</a:t>
            </a:fld>
            <a:endParaRPr lang="en-US"/>
          </a:p>
        </p:txBody>
      </p:sp>
    </p:spTree>
    <p:extLst>
      <p:ext uri="{BB962C8B-B14F-4D97-AF65-F5344CB8AC3E}">
        <p14:creationId xmlns:p14="http://schemas.microsoft.com/office/powerpoint/2010/main" val="65245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186C6D0-17AB-4A37-9237-C6B6A119CC9A}" type="datetimeFigureOut">
              <a:rPr lang="en-US" smtClean="0"/>
              <a:t>5/3/2015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527235C-A77A-42CF-8E8C-2FA8A1D4CC2D}" type="slidenum">
              <a:rPr lang="en-US" smtClean="0"/>
              <a:t>‹#›</a:t>
            </a:fld>
            <a:endParaRPr lang="en-US"/>
          </a:p>
        </p:txBody>
      </p:sp>
    </p:spTree>
    <p:extLst>
      <p:ext uri="{BB962C8B-B14F-4D97-AF65-F5344CB8AC3E}">
        <p14:creationId xmlns:p14="http://schemas.microsoft.com/office/powerpoint/2010/main" val="296840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6429DA7-D53D-49BC-9E09-37B693A892EF}" type="datetimeFigureOut">
              <a:rPr lang="en-GB" smtClean="0">
                <a:solidFill>
                  <a:prstClr val="black">
                    <a:tint val="75000"/>
                  </a:prstClr>
                </a:solidFill>
              </a:rPr>
              <a:pPr/>
              <a:t>03/05/2015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8B3FF7D-6BC7-4C4C-908F-19B45BFF8FF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6540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429DA7-D53D-49BC-9E09-37B693A892EF}" type="datetimeFigureOut">
              <a:rPr lang="en-GB" smtClean="0">
                <a:solidFill>
                  <a:prstClr val="black">
                    <a:tint val="75000"/>
                  </a:prstClr>
                </a:solidFill>
              </a:rPr>
              <a:pPr/>
              <a:t>03/05/2015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8B3FF7D-6BC7-4C4C-908F-19B45BFF8FF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7695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429DA7-D53D-49BC-9E09-37B693A892EF}" type="datetimeFigureOut">
              <a:rPr lang="en-GB" smtClean="0">
                <a:solidFill>
                  <a:prstClr val="black">
                    <a:tint val="75000"/>
                  </a:prstClr>
                </a:solidFill>
              </a:rPr>
              <a:pPr/>
              <a:t>03/05/2015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8B3FF7D-6BC7-4C4C-908F-19B45BFF8FF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4692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6429DA7-D53D-49BC-9E09-37B693A892EF}" type="datetimeFigureOut">
              <a:rPr lang="en-GB" smtClean="0">
                <a:solidFill>
                  <a:prstClr val="black">
                    <a:tint val="75000"/>
                  </a:prstClr>
                </a:solidFill>
              </a:rPr>
              <a:pPr/>
              <a:t>03/05/2015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8B3FF7D-6BC7-4C4C-908F-19B45BFF8FF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8097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6429DA7-D53D-49BC-9E09-37B693A892EF}" type="datetimeFigureOut">
              <a:rPr lang="en-GB" smtClean="0">
                <a:solidFill>
                  <a:prstClr val="black">
                    <a:tint val="75000"/>
                  </a:prstClr>
                </a:solidFill>
              </a:rPr>
              <a:pPr/>
              <a:t>03/05/2015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8B3FF7D-6BC7-4C4C-908F-19B45BFF8FF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9191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6429DA7-D53D-49BC-9E09-37B693A892EF}" type="datetimeFigureOut">
              <a:rPr lang="en-GB" smtClean="0">
                <a:solidFill>
                  <a:prstClr val="black">
                    <a:tint val="75000"/>
                  </a:prstClr>
                </a:solidFill>
              </a:rPr>
              <a:pPr/>
              <a:t>03/05/2015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8B3FF7D-6BC7-4C4C-908F-19B45BFF8FF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6728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29DA7-D53D-49BC-9E09-37B693A892EF}" type="datetimeFigureOut">
              <a:rPr lang="en-GB" smtClean="0">
                <a:solidFill>
                  <a:prstClr val="black">
                    <a:tint val="75000"/>
                  </a:prstClr>
                </a:solidFill>
              </a:rPr>
              <a:pPr/>
              <a:t>03/05/2015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8B3FF7D-6BC7-4C4C-908F-19B45BFF8FF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0349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29DA7-D53D-49BC-9E09-37B693A892EF}" type="datetimeFigureOut">
              <a:rPr lang="en-GB" smtClean="0">
                <a:solidFill>
                  <a:prstClr val="black">
                    <a:tint val="75000"/>
                  </a:prstClr>
                </a:solidFill>
              </a:rPr>
              <a:pPr/>
              <a:t>03/05/2015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8B3FF7D-6BC7-4C4C-908F-19B45BFF8FF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925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186C6D0-17AB-4A37-9237-C6B6A119CC9A}" type="datetimeFigureOut">
              <a:rPr lang="en-US" smtClean="0"/>
              <a:t>5/3/2015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527235C-A77A-42CF-8E8C-2FA8A1D4CC2D}" type="slidenum">
              <a:rPr lang="en-US" smtClean="0"/>
              <a:t>‹#›</a:t>
            </a:fld>
            <a:endParaRPr lang="en-US"/>
          </a:p>
        </p:txBody>
      </p:sp>
    </p:spTree>
    <p:extLst>
      <p:ext uri="{BB962C8B-B14F-4D97-AF65-F5344CB8AC3E}">
        <p14:creationId xmlns:p14="http://schemas.microsoft.com/office/powerpoint/2010/main" val="2485490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29DA7-D53D-49BC-9E09-37B693A892EF}" type="datetimeFigureOut">
              <a:rPr lang="en-GB" smtClean="0">
                <a:solidFill>
                  <a:prstClr val="black">
                    <a:tint val="75000"/>
                  </a:prstClr>
                </a:solidFill>
              </a:rPr>
              <a:pPr/>
              <a:t>03/05/2015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8B3FF7D-6BC7-4C4C-908F-19B45BFF8FF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6510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429DA7-D53D-49BC-9E09-37B693A892EF}" type="datetimeFigureOut">
              <a:rPr lang="en-GB" smtClean="0">
                <a:solidFill>
                  <a:prstClr val="black">
                    <a:tint val="75000"/>
                  </a:prstClr>
                </a:solidFill>
              </a:rPr>
              <a:pPr/>
              <a:t>03/05/2015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8B3FF7D-6BC7-4C4C-908F-19B45BFF8FF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6015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6429DA7-D53D-49BC-9E09-37B693A892EF}" type="datetimeFigureOut">
              <a:rPr lang="en-GB" smtClean="0">
                <a:solidFill>
                  <a:prstClr val="black">
                    <a:tint val="75000"/>
                  </a:prstClr>
                </a:solidFill>
              </a:rPr>
              <a:pPr/>
              <a:t>03/05/2015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8B3FF7D-6BC7-4C4C-908F-19B45BFF8FF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040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186C6D0-17AB-4A37-9237-C6B6A119CC9A}" type="datetimeFigureOut">
              <a:rPr lang="en-US" smtClean="0"/>
              <a:t>5/3/2015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527235C-A77A-42CF-8E8C-2FA8A1D4CC2D}" type="slidenum">
              <a:rPr lang="en-US" smtClean="0"/>
              <a:t>‹#›</a:t>
            </a:fld>
            <a:endParaRPr lang="en-US"/>
          </a:p>
        </p:txBody>
      </p:sp>
    </p:spTree>
    <p:extLst>
      <p:ext uri="{BB962C8B-B14F-4D97-AF65-F5344CB8AC3E}">
        <p14:creationId xmlns:p14="http://schemas.microsoft.com/office/powerpoint/2010/main" val="158668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186C6D0-17AB-4A37-9237-C6B6A119CC9A}" type="datetimeFigureOut">
              <a:rPr lang="en-US" smtClean="0"/>
              <a:t>5/3/2015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527235C-A77A-42CF-8E8C-2FA8A1D4CC2D}" type="slidenum">
              <a:rPr lang="en-US" smtClean="0"/>
              <a:t>‹#›</a:t>
            </a:fld>
            <a:endParaRPr lang="en-US"/>
          </a:p>
        </p:txBody>
      </p:sp>
    </p:spTree>
    <p:extLst>
      <p:ext uri="{BB962C8B-B14F-4D97-AF65-F5344CB8AC3E}">
        <p14:creationId xmlns:p14="http://schemas.microsoft.com/office/powerpoint/2010/main" val="5000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186C6D0-17AB-4A37-9237-C6B6A119CC9A}" type="datetimeFigureOut">
              <a:rPr lang="en-US" smtClean="0"/>
              <a:t>5/3/2015</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0527235C-A77A-42CF-8E8C-2FA8A1D4CC2D}" type="slidenum">
              <a:rPr lang="en-US" smtClean="0"/>
              <a:t>‹#›</a:t>
            </a:fld>
            <a:endParaRPr lang="en-US"/>
          </a:p>
        </p:txBody>
      </p:sp>
    </p:spTree>
    <p:extLst>
      <p:ext uri="{BB962C8B-B14F-4D97-AF65-F5344CB8AC3E}">
        <p14:creationId xmlns:p14="http://schemas.microsoft.com/office/powerpoint/2010/main" val="3148855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186C6D0-17AB-4A37-9237-C6B6A119CC9A}" type="datetimeFigureOut">
              <a:rPr lang="en-US" smtClean="0"/>
              <a:t>5/3/2015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0527235C-A77A-42CF-8E8C-2FA8A1D4CC2D}" type="slidenum">
              <a:rPr lang="en-US" smtClean="0"/>
              <a:t>‹#›</a:t>
            </a:fld>
            <a:endParaRPr lang="en-US"/>
          </a:p>
        </p:txBody>
      </p:sp>
    </p:spTree>
    <p:extLst>
      <p:ext uri="{BB962C8B-B14F-4D97-AF65-F5344CB8AC3E}">
        <p14:creationId xmlns:p14="http://schemas.microsoft.com/office/powerpoint/2010/main" val="3743398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186C6D0-17AB-4A37-9237-C6B6A119CC9A}" type="datetimeFigureOut">
              <a:rPr lang="en-US" smtClean="0"/>
              <a:t>5/3/2015</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0527235C-A77A-42CF-8E8C-2FA8A1D4CC2D}" type="slidenum">
              <a:rPr lang="en-US" smtClean="0"/>
              <a:t>‹#›</a:t>
            </a:fld>
            <a:endParaRPr lang="en-US"/>
          </a:p>
        </p:txBody>
      </p:sp>
    </p:spTree>
    <p:extLst>
      <p:ext uri="{BB962C8B-B14F-4D97-AF65-F5344CB8AC3E}">
        <p14:creationId xmlns:p14="http://schemas.microsoft.com/office/powerpoint/2010/main" val="4273468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186C6D0-17AB-4A37-9237-C6B6A119CC9A}" type="datetimeFigureOut">
              <a:rPr lang="en-US" smtClean="0"/>
              <a:t>5/3/2015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527235C-A77A-42CF-8E8C-2FA8A1D4CC2D}" type="slidenum">
              <a:rPr lang="en-US" smtClean="0"/>
              <a:t>‹#›</a:t>
            </a:fld>
            <a:endParaRPr lang="en-US"/>
          </a:p>
        </p:txBody>
      </p:sp>
    </p:spTree>
    <p:extLst>
      <p:ext uri="{BB962C8B-B14F-4D97-AF65-F5344CB8AC3E}">
        <p14:creationId xmlns:p14="http://schemas.microsoft.com/office/powerpoint/2010/main" val="164943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186C6D0-17AB-4A37-9237-C6B6A119CC9A}" type="datetimeFigureOut">
              <a:rPr lang="en-US" smtClean="0"/>
              <a:t>5/3/2015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527235C-A77A-42CF-8E8C-2FA8A1D4CC2D}" type="slidenum">
              <a:rPr lang="en-US" smtClean="0"/>
              <a:t>‹#›</a:t>
            </a:fld>
            <a:endParaRPr lang="en-US"/>
          </a:p>
        </p:txBody>
      </p:sp>
    </p:spTree>
    <p:extLst>
      <p:ext uri="{BB962C8B-B14F-4D97-AF65-F5344CB8AC3E}">
        <p14:creationId xmlns:p14="http://schemas.microsoft.com/office/powerpoint/2010/main" val="40927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E698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defRPr>
            </a:lvl1pPr>
          </a:lstStyle>
          <a:p>
            <a:fld id="{1186C6D0-17AB-4A37-9237-C6B6A119CC9A}" type="datetimeFigureOut">
              <a:rPr lang="en-US" smtClean="0"/>
              <a:t>5/3/2015</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48" charset="-128"/>
              </a:defRPr>
            </a:lvl1pPr>
          </a:lstStyle>
          <a:p>
            <a:fld id="{0527235C-A77A-42CF-8E8C-2FA8A1D4CC2D}" type="slidenum">
              <a:rPr lang="en-US" smtClean="0"/>
              <a:t>‹#›</a:t>
            </a:fld>
            <a:endParaRPr lang="en-US"/>
          </a:p>
        </p:txBody>
      </p:sp>
      <p:pic>
        <p:nvPicPr>
          <p:cNvPr id="1031" name="Picture 12" descr="base master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172200"/>
            <a:ext cx="91455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a:solidFill>
            <a:srgbClr val="FFFFFF"/>
          </a:solidFill>
          <a:latin typeface="+mj-lt"/>
          <a:ea typeface="MS PGothic" pitchFamily="34" charset="-128"/>
          <a:cs typeface="+mj-cs"/>
        </a:defRPr>
      </a:lvl1pPr>
      <a:lvl2pPr algn="ctr" rtl="0" eaLnBrk="1" fontAlgn="base" hangingPunct="1">
        <a:spcBef>
          <a:spcPct val="0"/>
        </a:spcBef>
        <a:spcAft>
          <a:spcPct val="0"/>
        </a:spcAft>
        <a:defRPr sz="4000">
          <a:solidFill>
            <a:srgbClr val="FFFFFF"/>
          </a:solidFill>
          <a:latin typeface="Arial" charset="0"/>
          <a:ea typeface="MS PGothic" pitchFamily="34" charset="-128"/>
        </a:defRPr>
      </a:lvl2pPr>
      <a:lvl3pPr algn="ctr" rtl="0" eaLnBrk="1" fontAlgn="base" hangingPunct="1">
        <a:spcBef>
          <a:spcPct val="0"/>
        </a:spcBef>
        <a:spcAft>
          <a:spcPct val="0"/>
        </a:spcAft>
        <a:defRPr sz="4000">
          <a:solidFill>
            <a:srgbClr val="FFFFFF"/>
          </a:solidFill>
          <a:latin typeface="Arial" charset="0"/>
          <a:ea typeface="MS PGothic" pitchFamily="34" charset="-128"/>
        </a:defRPr>
      </a:lvl3pPr>
      <a:lvl4pPr algn="ctr" rtl="0" eaLnBrk="1" fontAlgn="base" hangingPunct="1">
        <a:spcBef>
          <a:spcPct val="0"/>
        </a:spcBef>
        <a:spcAft>
          <a:spcPct val="0"/>
        </a:spcAft>
        <a:defRPr sz="4000">
          <a:solidFill>
            <a:srgbClr val="FFFFFF"/>
          </a:solidFill>
          <a:latin typeface="Arial" charset="0"/>
          <a:ea typeface="MS PGothic" pitchFamily="34" charset="-128"/>
        </a:defRPr>
      </a:lvl4pPr>
      <a:lvl5pPr algn="ctr" rtl="0" eaLnBrk="1" fontAlgn="base" hangingPunct="1">
        <a:spcBef>
          <a:spcPct val="0"/>
        </a:spcBef>
        <a:spcAft>
          <a:spcPct val="0"/>
        </a:spcAft>
        <a:defRPr sz="4000">
          <a:solidFill>
            <a:srgbClr val="FFFFFF"/>
          </a:solidFill>
          <a:latin typeface="Arial" charset="0"/>
          <a:ea typeface="MS PGothic" pitchFamily="34" charset="-128"/>
        </a:defRPr>
      </a:lvl5pPr>
      <a:lvl6pPr marL="457200" algn="ctr" rtl="0" eaLnBrk="1" fontAlgn="base" hangingPunct="1">
        <a:spcBef>
          <a:spcPct val="0"/>
        </a:spcBef>
        <a:spcAft>
          <a:spcPct val="0"/>
        </a:spcAft>
        <a:defRPr sz="4000">
          <a:solidFill>
            <a:srgbClr val="FFFFFF"/>
          </a:solidFill>
          <a:latin typeface="Arial" charset="0"/>
          <a:ea typeface="ＭＳ Ｐゴシック" pitchFamily="48" charset="-128"/>
        </a:defRPr>
      </a:lvl6pPr>
      <a:lvl7pPr marL="914400" algn="ctr" rtl="0" eaLnBrk="1" fontAlgn="base" hangingPunct="1">
        <a:spcBef>
          <a:spcPct val="0"/>
        </a:spcBef>
        <a:spcAft>
          <a:spcPct val="0"/>
        </a:spcAft>
        <a:defRPr sz="4000">
          <a:solidFill>
            <a:srgbClr val="FFFFFF"/>
          </a:solidFill>
          <a:latin typeface="Arial" charset="0"/>
          <a:ea typeface="ＭＳ Ｐゴシック" pitchFamily="48" charset="-128"/>
        </a:defRPr>
      </a:lvl7pPr>
      <a:lvl8pPr marL="1371600" algn="ctr" rtl="0" eaLnBrk="1" fontAlgn="base" hangingPunct="1">
        <a:spcBef>
          <a:spcPct val="0"/>
        </a:spcBef>
        <a:spcAft>
          <a:spcPct val="0"/>
        </a:spcAft>
        <a:defRPr sz="4000">
          <a:solidFill>
            <a:srgbClr val="FFFFFF"/>
          </a:solidFill>
          <a:latin typeface="Arial" charset="0"/>
          <a:ea typeface="ＭＳ Ｐゴシック" pitchFamily="48" charset="-128"/>
        </a:defRPr>
      </a:lvl8pPr>
      <a:lvl9pPr marL="1828800" algn="ctr" rtl="0" eaLnBrk="1" fontAlgn="base" hangingPunct="1">
        <a:spcBef>
          <a:spcPct val="0"/>
        </a:spcBef>
        <a:spcAft>
          <a:spcPct val="0"/>
        </a:spcAft>
        <a:defRPr sz="4000">
          <a:solidFill>
            <a:srgbClr val="FFFFFF"/>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har char="•"/>
        <a:defRPr sz="3200">
          <a:solidFill>
            <a:srgbClr val="FFFFFF"/>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rgbClr val="FFFFFF"/>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rgbClr val="FFFFFF"/>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rgbClr val="FFFFFF"/>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rgbClr val="FFFFFF"/>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rgbClr val="FFFFFF"/>
          </a:solidFill>
          <a:latin typeface="+mn-lt"/>
          <a:ea typeface="+mn-ea"/>
        </a:defRPr>
      </a:lvl6pPr>
      <a:lvl7pPr marL="2971800" indent="-228600" algn="l" rtl="0" eaLnBrk="1" fontAlgn="base" hangingPunct="1">
        <a:spcBef>
          <a:spcPct val="20000"/>
        </a:spcBef>
        <a:spcAft>
          <a:spcPct val="0"/>
        </a:spcAft>
        <a:buChar char="»"/>
        <a:defRPr sz="2000">
          <a:solidFill>
            <a:srgbClr val="FFFFFF"/>
          </a:solidFill>
          <a:latin typeface="+mn-lt"/>
          <a:ea typeface="+mn-ea"/>
        </a:defRPr>
      </a:lvl7pPr>
      <a:lvl8pPr marL="3429000" indent="-228600" algn="l" rtl="0" eaLnBrk="1" fontAlgn="base" hangingPunct="1">
        <a:spcBef>
          <a:spcPct val="20000"/>
        </a:spcBef>
        <a:spcAft>
          <a:spcPct val="0"/>
        </a:spcAft>
        <a:buChar char="»"/>
        <a:defRPr sz="2000">
          <a:solidFill>
            <a:srgbClr val="FFFFFF"/>
          </a:solidFill>
          <a:latin typeface="+mn-lt"/>
          <a:ea typeface="+mn-ea"/>
        </a:defRPr>
      </a:lvl8pPr>
      <a:lvl9pPr marL="3886200" indent="-228600" algn="l" rtl="0" eaLnBrk="1" fontAlgn="base" hangingPunct="1">
        <a:spcBef>
          <a:spcPct val="20000"/>
        </a:spcBef>
        <a:spcAft>
          <a:spcPct val="0"/>
        </a:spcAft>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29DA7-D53D-49BC-9E09-37B693A892EF}" type="datetimeFigureOut">
              <a:rPr lang="en-GB" smtClean="0">
                <a:solidFill>
                  <a:prstClr val="black">
                    <a:tint val="75000"/>
                  </a:prstClr>
                </a:solidFill>
              </a:rPr>
              <a:pPr/>
              <a:t>03/05/2015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3FF7D-6BC7-4C4C-908F-19B45BFF8FF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44665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cdc.gov/ophss/csels/dsepd/ss1978/" TargetMode="External"/><Relationship Id="rId2" Type="http://schemas.openxmlformats.org/officeDocument/2006/relationships/hyperlink" Target="http://csm.lshtm.ac.uk/files/2010/09/A-Short-Introduction-to-Epidemiology-Second-Edition.pdf" TargetMode="External"/><Relationship Id="rId1" Type="http://schemas.openxmlformats.org/officeDocument/2006/relationships/slideLayout" Target="../slideLayouts/slideLayout2.xml"/><Relationship Id="rId4" Type="http://schemas.openxmlformats.org/officeDocument/2006/relationships/hyperlink" Target="http://www.cdc.gov/ophss/csels/dsepd/SS1978/SS1978.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txBody>
          <a:bodyPr/>
          <a:lstStyle/>
          <a:p>
            <a:r>
              <a:rPr lang="en-US" dirty="0" smtClean="0">
                <a:solidFill>
                  <a:schemeClr val="tx2"/>
                </a:solidFill>
              </a:rPr>
              <a:t>Distribution</a:t>
            </a:r>
            <a:endParaRPr lang="en-US" dirty="0">
              <a:solidFill>
                <a:schemeClr val="tx2"/>
              </a:solidFill>
            </a:endParaRPr>
          </a:p>
        </p:txBody>
      </p:sp>
      <p:sp>
        <p:nvSpPr>
          <p:cNvPr id="3" name="Content Placeholder 2"/>
          <p:cNvSpPr>
            <a:spLocks noGrp="1"/>
          </p:cNvSpPr>
          <p:nvPr>
            <p:ph idx="1"/>
          </p:nvPr>
        </p:nvSpPr>
        <p:spPr>
          <a:xfrm>
            <a:off x="685800" y="1066800"/>
            <a:ext cx="7772400" cy="4953000"/>
          </a:xfrm>
        </p:spPr>
        <p:txBody>
          <a:bodyPr/>
          <a:lstStyle/>
          <a:p>
            <a:pPr marL="0" indent="0">
              <a:buNone/>
            </a:pPr>
            <a:r>
              <a:rPr lang="en-US" sz="2000" dirty="0" smtClean="0">
                <a:solidFill>
                  <a:schemeClr val="tx2"/>
                </a:solidFill>
              </a:rPr>
              <a:t>Includes frequency </a:t>
            </a:r>
            <a:r>
              <a:rPr lang="en-US" sz="2000" dirty="0">
                <a:solidFill>
                  <a:schemeClr val="tx2"/>
                </a:solidFill>
              </a:rPr>
              <a:t>and </a:t>
            </a:r>
            <a:r>
              <a:rPr lang="en-US" sz="2000" dirty="0" smtClean="0">
                <a:solidFill>
                  <a:schemeClr val="tx2"/>
                </a:solidFill>
              </a:rPr>
              <a:t>pattern</a:t>
            </a:r>
          </a:p>
          <a:p>
            <a:pPr marL="0" indent="0">
              <a:buNone/>
            </a:pPr>
            <a:endParaRPr lang="en-US" sz="2000" dirty="0" smtClean="0">
              <a:solidFill>
                <a:schemeClr val="tx2"/>
              </a:solidFill>
            </a:endParaRPr>
          </a:p>
          <a:p>
            <a:pPr marL="0" indent="0">
              <a:buNone/>
            </a:pPr>
            <a:r>
              <a:rPr lang="en-US" sz="2000" dirty="0" smtClean="0">
                <a:solidFill>
                  <a:schemeClr val="tx2"/>
                </a:solidFill>
              </a:rPr>
              <a:t>Frequency: the </a:t>
            </a:r>
            <a:r>
              <a:rPr lang="en-US" sz="2000" dirty="0">
                <a:solidFill>
                  <a:schemeClr val="tx2"/>
                </a:solidFill>
              </a:rPr>
              <a:t>number of health events </a:t>
            </a:r>
            <a:r>
              <a:rPr lang="en-US" sz="2000" dirty="0" smtClean="0">
                <a:solidFill>
                  <a:schemeClr val="tx2"/>
                </a:solidFill>
              </a:rPr>
              <a:t>(e.g. number </a:t>
            </a:r>
            <a:r>
              <a:rPr lang="en-US" sz="2000" dirty="0">
                <a:solidFill>
                  <a:schemeClr val="tx2"/>
                </a:solidFill>
              </a:rPr>
              <a:t>of cases of </a:t>
            </a:r>
            <a:r>
              <a:rPr lang="en-US" sz="2000" dirty="0" smtClean="0">
                <a:solidFill>
                  <a:schemeClr val="tx2"/>
                </a:solidFill>
              </a:rPr>
              <a:t>diabetes </a:t>
            </a:r>
            <a:r>
              <a:rPr lang="en-US" sz="2000" dirty="0">
                <a:solidFill>
                  <a:schemeClr val="tx2"/>
                </a:solidFill>
              </a:rPr>
              <a:t>in a </a:t>
            </a:r>
            <a:r>
              <a:rPr lang="en-US" sz="2000" dirty="0" smtClean="0">
                <a:solidFill>
                  <a:schemeClr val="tx2"/>
                </a:solidFill>
              </a:rPr>
              <a:t>population), also the </a:t>
            </a:r>
            <a:r>
              <a:rPr lang="en-US" sz="2000" dirty="0">
                <a:solidFill>
                  <a:schemeClr val="tx2"/>
                </a:solidFill>
              </a:rPr>
              <a:t>relationship of that number to the size of the </a:t>
            </a:r>
            <a:r>
              <a:rPr lang="en-US" sz="2000" dirty="0" smtClean="0">
                <a:solidFill>
                  <a:schemeClr val="tx2"/>
                </a:solidFill>
              </a:rPr>
              <a:t>population</a:t>
            </a:r>
          </a:p>
          <a:p>
            <a:pPr marL="0" indent="0">
              <a:buNone/>
            </a:pPr>
            <a:endParaRPr lang="en-US" sz="2000" dirty="0">
              <a:solidFill>
                <a:schemeClr val="tx2"/>
              </a:solidFill>
            </a:endParaRPr>
          </a:p>
          <a:p>
            <a:pPr marL="0" indent="0">
              <a:buNone/>
            </a:pPr>
            <a:r>
              <a:rPr lang="en-US" sz="2000" dirty="0" smtClean="0">
                <a:solidFill>
                  <a:schemeClr val="tx2"/>
                </a:solidFill>
              </a:rPr>
              <a:t>Pattern: the </a:t>
            </a:r>
            <a:r>
              <a:rPr lang="en-US" sz="2000" dirty="0">
                <a:solidFill>
                  <a:schemeClr val="tx2"/>
                </a:solidFill>
              </a:rPr>
              <a:t>occurrence of health-related events by </a:t>
            </a:r>
            <a:r>
              <a:rPr lang="en-US" sz="2000" b="1" dirty="0">
                <a:solidFill>
                  <a:schemeClr val="tx2"/>
                </a:solidFill>
              </a:rPr>
              <a:t>time</a:t>
            </a:r>
            <a:r>
              <a:rPr lang="en-US" sz="2000" dirty="0">
                <a:solidFill>
                  <a:schemeClr val="tx2"/>
                </a:solidFill>
              </a:rPr>
              <a:t>, </a:t>
            </a:r>
            <a:r>
              <a:rPr lang="en-US" sz="2000" b="1" dirty="0">
                <a:solidFill>
                  <a:schemeClr val="tx2"/>
                </a:solidFill>
              </a:rPr>
              <a:t>place</a:t>
            </a:r>
            <a:r>
              <a:rPr lang="en-US" sz="2000" dirty="0">
                <a:solidFill>
                  <a:schemeClr val="tx2"/>
                </a:solidFill>
              </a:rPr>
              <a:t>, and </a:t>
            </a:r>
            <a:r>
              <a:rPr lang="en-US" sz="2000" b="1" dirty="0" smtClean="0">
                <a:solidFill>
                  <a:schemeClr val="tx2"/>
                </a:solidFill>
              </a:rPr>
              <a:t>person</a:t>
            </a:r>
            <a:r>
              <a:rPr lang="en-US" sz="2000" dirty="0" smtClean="0">
                <a:solidFill>
                  <a:schemeClr val="tx2"/>
                </a:solidFill>
              </a:rPr>
              <a:t> </a:t>
            </a:r>
          </a:p>
          <a:p>
            <a:pPr marL="0" indent="0">
              <a:buNone/>
            </a:pPr>
            <a:r>
              <a:rPr lang="en-US" sz="2000" dirty="0" smtClean="0">
                <a:solidFill>
                  <a:schemeClr val="tx2"/>
                </a:solidFill>
              </a:rPr>
              <a:t>	</a:t>
            </a:r>
            <a:r>
              <a:rPr lang="en-US" sz="1800" dirty="0" smtClean="0">
                <a:solidFill>
                  <a:schemeClr val="tx2"/>
                </a:solidFill>
              </a:rPr>
              <a:t>Time </a:t>
            </a:r>
            <a:r>
              <a:rPr lang="en-US" sz="1800" dirty="0">
                <a:solidFill>
                  <a:schemeClr val="tx2"/>
                </a:solidFill>
              </a:rPr>
              <a:t>patterns </a:t>
            </a:r>
            <a:r>
              <a:rPr lang="en-US" sz="1800" dirty="0" smtClean="0">
                <a:solidFill>
                  <a:schemeClr val="tx2"/>
                </a:solidFill>
              </a:rPr>
              <a:t>: annual</a:t>
            </a:r>
            <a:r>
              <a:rPr lang="en-US" sz="1800" dirty="0">
                <a:solidFill>
                  <a:schemeClr val="tx2"/>
                </a:solidFill>
              </a:rPr>
              <a:t>, seasonal, weekly, daily, hourly, weekday versus weekend, </a:t>
            </a:r>
            <a:endParaRPr lang="en-US" sz="1800" dirty="0" smtClean="0">
              <a:solidFill>
                <a:schemeClr val="tx2"/>
              </a:solidFill>
            </a:endParaRPr>
          </a:p>
          <a:p>
            <a:pPr marL="0" indent="0">
              <a:buNone/>
            </a:pPr>
            <a:r>
              <a:rPr lang="en-US" sz="1800" dirty="0">
                <a:solidFill>
                  <a:schemeClr val="tx2"/>
                </a:solidFill>
              </a:rPr>
              <a:t>	</a:t>
            </a:r>
            <a:r>
              <a:rPr lang="en-US" sz="1800" dirty="0" smtClean="0">
                <a:solidFill>
                  <a:schemeClr val="tx2"/>
                </a:solidFill>
              </a:rPr>
              <a:t>Place patterns: geographic </a:t>
            </a:r>
            <a:r>
              <a:rPr lang="en-US" sz="1800" dirty="0">
                <a:solidFill>
                  <a:schemeClr val="tx2"/>
                </a:solidFill>
              </a:rPr>
              <a:t>variation, urban/rural differences, and location of work sites or </a:t>
            </a:r>
            <a:r>
              <a:rPr lang="en-US" sz="1800" dirty="0" smtClean="0">
                <a:solidFill>
                  <a:schemeClr val="tx2"/>
                </a:solidFill>
              </a:rPr>
              <a:t>schools</a:t>
            </a:r>
          </a:p>
          <a:p>
            <a:pPr marL="0" indent="0">
              <a:buNone/>
            </a:pPr>
            <a:r>
              <a:rPr lang="en-US" sz="1800" dirty="0">
                <a:solidFill>
                  <a:schemeClr val="tx2"/>
                </a:solidFill>
              </a:rPr>
              <a:t>	</a:t>
            </a:r>
            <a:r>
              <a:rPr lang="en-US" sz="1800" dirty="0" smtClean="0">
                <a:solidFill>
                  <a:schemeClr val="tx2"/>
                </a:solidFill>
              </a:rPr>
              <a:t>Personal characteristics: demographic </a:t>
            </a:r>
            <a:r>
              <a:rPr lang="en-US" sz="1800" dirty="0">
                <a:solidFill>
                  <a:schemeClr val="tx2"/>
                </a:solidFill>
              </a:rPr>
              <a:t>factors </a:t>
            </a:r>
            <a:r>
              <a:rPr lang="en-US" sz="1800" dirty="0" smtClean="0">
                <a:solidFill>
                  <a:schemeClr val="tx2"/>
                </a:solidFill>
              </a:rPr>
              <a:t>(age</a:t>
            </a:r>
            <a:r>
              <a:rPr lang="en-US" sz="1800" dirty="0">
                <a:solidFill>
                  <a:schemeClr val="tx2"/>
                </a:solidFill>
              </a:rPr>
              <a:t>, sex, marital status, and socioeconomic </a:t>
            </a:r>
            <a:r>
              <a:rPr lang="en-US" sz="1800" dirty="0" smtClean="0">
                <a:solidFill>
                  <a:schemeClr val="tx2"/>
                </a:solidFill>
              </a:rPr>
              <a:t>status), </a:t>
            </a:r>
            <a:r>
              <a:rPr lang="en-US" sz="1800" dirty="0">
                <a:solidFill>
                  <a:schemeClr val="tx2"/>
                </a:solidFill>
              </a:rPr>
              <a:t>as well as behaviors and environmental exposures</a:t>
            </a:r>
          </a:p>
        </p:txBody>
      </p:sp>
    </p:spTree>
    <p:extLst>
      <p:ext uri="{BB962C8B-B14F-4D97-AF65-F5344CB8AC3E}">
        <p14:creationId xmlns:p14="http://schemas.microsoft.com/office/powerpoint/2010/main" val="423052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838200"/>
          </a:xfrm>
        </p:spPr>
        <p:txBody>
          <a:bodyPr/>
          <a:lstStyle/>
          <a:p>
            <a:r>
              <a:rPr lang="en-US" dirty="0" smtClean="0">
                <a:solidFill>
                  <a:schemeClr val="tx2"/>
                </a:solidFill>
              </a:rPr>
              <a:t>Determinants</a:t>
            </a:r>
            <a:endParaRPr lang="en-US" dirty="0">
              <a:solidFill>
                <a:schemeClr val="tx2"/>
              </a:solidFill>
            </a:endParaRPr>
          </a:p>
        </p:txBody>
      </p:sp>
      <p:sp>
        <p:nvSpPr>
          <p:cNvPr id="3" name="Content Placeholder 2"/>
          <p:cNvSpPr>
            <a:spLocks noGrp="1"/>
          </p:cNvSpPr>
          <p:nvPr>
            <p:ph idx="1"/>
          </p:nvPr>
        </p:nvSpPr>
        <p:spPr>
          <a:xfrm>
            <a:off x="685800" y="1219200"/>
            <a:ext cx="7772400" cy="4114800"/>
          </a:xfrm>
        </p:spPr>
        <p:txBody>
          <a:bodyPr/>
          <a:lstStyle/>
          <a:p>
            <a:pPr marL="0" indent="0">
              <a:buNone/>
            </a:pPr>
            <a:r>
              <a:rPr lang="en-US" sz="2400" dirty="0" smtClean="0">
                <a:solidFill>
                  <a:schemeClr val="tx2"/>
                </a:solidFill>
              </a:rPr>
              <a:t>Causes </a:t>
            </a:r>
            <a:r>
              <a:rPr lang="en-US" sz="2400" dirty="0">
                <a:solidFill>
                  <a:schemeClr val="tx2"/>
                </a:solidFill>
              </a:rPr>
              <a:t>and other factors that influence the occurrence of disease and other health-related </a:t>
            </a:r>
            <a:r>
              <a:rPr lang="en-US" sz="2400" dirty="0" smtClean="0">
                <a:solidFill>
                  <a:schemeClr val="tx2"/>
                </a:solidFill>
              </a:rPr>
              <a:t>events  </a:t>
            </a:r>
          </a:p>
          <a:p>
            <a:pPr marL="0" indent="0">
              <a:buNone/>
            </a:pPr>
            <a:endParaRPr lang="en-US" sz="2400" dirty="0" smtClean="0">
              <a:solidFill>
                <a:schemeClr val="tx2"/>
              </a:solidFill>
            </a:endParaRPr>
          </a:p>
          <a:p>
            <a:pPr marL="0" indent="0">
              <a:buNone/>
            </a:pPr>
            <a:r>
              <a:rPr lang="en-US" sz="2400" dirty="0" smtClean="0">
                <a:solidFill>
                  <a:schemeClr val="tx2"/>
                </a:solidFill>
              </a:rPr>
              <a:t>Illness </a:t>
            </a:r>
            <a:r>
              <a:rPr lang="en-US" sz="2400" dirty="0">
                <a:solidFill>
                  <a:schemeClr val="tx2"/>
                </a:solidFill>
              </a:rPr>
              <a:t>does not occur randomly in a population, but happens only when the right accumulation of risk factors or determinants exists in an individual</a:t>
            </a:r>
          </a:p>
        </p:txBody>
      </p:sp>
    </p:spTree>
    <p:extLst>
      <p:ext uri="{BB962C8B-B14F-4D97-AF65-F5344CB8AC3E}">
        <p14:creationId xmlns:p14="http://schemas.microsoft.com/office/powerpoint/2010/main" val="1207143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38200"/>
          </a:xfrm>
        </p:spPr>
        <p:txBody>
          <a:bodyPr/>
          <a:lstStyle/>
          <a:p>
            <a:r>
              <a:rPr lang="en-US" sz="3600" dirty="0">
                <a:solidFill>
                  <a:schemeClr val="tx2"/>
                </a:solidFill>
                <a:latin typeface="Verdana" pitchFamily="34" charset="0"/>
              </a:rPr>
              <a:t>Two Broad Types of Epidemiology</a:t>
            </a:r>
            <a:endParaRPr lang="en-US" sz="3600" dirty="0">
              <a:solidFill>
                <a:schemeClr val="tx2"/>
              </a:solidFill>
            </a:endParaRPr>
          </a:p>
        </p:txBody>
      </p:sp>
      <p:sp>
        <p:nvSpPr>
          <p:cNvPr id="4" name="Rectangle 3"/>
          <p:cNvSpPr txBox="1">
            <a:spLocks noChangeArrowheads="1"/>
          </p:cNvSpPr>
          <p:nvPr/>
        </p:nvSpPr>
        <p:spPr bwMode="auto">
          <a:xfrm>
            <a:off x="304800" y="2057400"/>
            <a:ext cx="434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FFFFFF"/>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rgbClr val="FFFFFF"/>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rgbClr val="FFFFFF"/>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rgbClr val="FFFFFF"/>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rgbClr val="FFFFFF"/>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rgbClr val="FFFFFF"/>
                </a:solidFill>
                <a:latin typeface="+mn-lt"/>
                <a:ea typeface="+mn-ea"/>
              </a:defRPr>
            </a:lvl6pPr>
            <a:lvl7pPr marL="2971800" indent="-228600" algn="l" rtl="0" eaLnBrk="1" fontAlgn="base" hangingPunct="1">
              <a:spcBef>
                <a:spcPct val="20000"/>
              </a:spcBef>
              <a:spcAft>
                <a:spcPct val="0"/>
              </a:spcAft>
              <a:buChar char="»"/>
              <a:defRPr sz="2000">
                <a:solidFill>
                  <a:srgbClr val="FFFFFF"/>
                </a:solidFill>
                <a:latin typeface="+mn-lt"/>
                <a:ea typeface="+mn-ea"/>
              </a:defRPr>
            </a:lvl7pPr>
            <a:lvl8pPr marL="3429000" indent="-228600" algn="l" rtl="0" eaLnBrk="1" fontAlgn="base" hangingPunct="1">
              <a:spcBef>
                <a:spcPct val="20000"/>
              </a:spcBef>
              <a:spcAft>
                <a:spcPct val="0"/>
              </a:spcAft>
              <a:buChar char="»"/>
              <a:defRPr sz="2000">
                <a:solidFill>
                  <a:srgbClr val="FFFFFF"/>
                </a:solidFill>
                <a:latin typeface="+mn-lt"/>
                <a:ea typeface="+mn-ea"/>
              </a:defRPr>
            </a:lvl8pPr>
            <a:lvl9pPr marL="3886200" indent="-228600" algn="l" rtl="0" eaLnBrk="1" fontAlgn="base" hangingPunct="1">
              <a:spcBef>
                <a:spcPct val="20000"/>
              </a:spcBef>
              <a:spcAft>
                <a:spcPct val="0"/>
              </a:spcAft>
              <a:buChar char="»"/>
              <a:defRPr sz="2000">
                <a:solidFill>
                  <a:srgbClr val="FFFFFF"/>
                </a:solidFill>
                <a:latin typeface="+mn-lt"/>
                <a:ea typeface="+mn-ea"/>
              </a:defRPr>
            </a:lvl9pPr>
          </a:lstStyle>
          <a:p>
            <a:pPr>
              <a:buFont typeface="Wingdings" pitchFamily="2" charset="2"/>
              <a:buNone/>
            </a:pPr>
            <a:r>
              <a:rPr lang="en-US" altLang="en-US" sz="2200" b="1" kern="0" dirty="0" smtClean="0">
                <a:solidFill>
                  <a:schemeClr val="tx2"/>
                </a:solidFill>
                <a:cs typeface="Times New Roman" pitchFamily="18" charset="0"/>
              </a:rPr>
              <a:t>	</a:t>
            </a:r>
            <a:r>
              <a:rPr lang="en-US" altLang="en-US" sz="2000" kern="0" dirty="0" smtClean="0">
                <a:solidFill>
                  <a:schemeClr val="tx2"/>
                </a:solidFill>
                <a:latin typeface="Verdana" pitchFamily="34" charset="0"/>
                <a:cs typeface="Times New Roman" pitchFamily="18" charset="0"/>
              </a:rPr>
              <a:t>Examining the distribution of a disease in a population, and </a:t>
            </a:r>
            <a:r>
              <a:rPr lang="en-US" altLang="en-US" sz="2000" u="sng" kern="0" dirty="0" smtClean="0">
                <a:solidFill>
                  <a:schemeClr val="tx2"/>
                </a:solidFill>
                <a:latin typeface="Verdana" pitchFamily="34" charset="0"/>
                <a:cs typeface="Times New Roman" pitchFamily="18" charset="0"/>
              </a:rPr>
              <a:t>observing</a:t>
            </a:r>
            <a:r>
              <a:rPr lang="en-US" altLang="en-US" sz="2000" kern="0" dirty="0" smtClean="0">
                <a:solidFill>
                  <a:schemeClr val="tx2"/>
                </a:solidFill>
                <a:latin typeface="Verdana" pitchFamily="34" charset="0"/>
                <a:cs typeface="Times New Roman" pitchFamily="18" charset="0"/>
              </a:rPr>
              <a:t> the basic features of its distribution in terms of </a:t>
            </a:r>
            <a:r>
              <a:rPr lang="en-US" altLang="en-US" sz="2000" u="sng" kern="0" dirty="0" smtClean="0">
                <a:solidFill>
                  <a:schemeClr val="tx2"/>
                </a:solidFill>
                <a:latin typeface="Verdana" pitchFamily="34" charset="0"/>
                <a:cs typeface="Times New Roman" pitchFamily="18" charset="0"/>
              </a:rPr>
              <a:t>time</a:t>
            </a:r>
            <a:r>
              <a:rPr lang="en-US" altLang="en-US" sz="2000" kern="0" dirty="0" smtClean="0">
                <a:solidFill>
                  <a:schemeClr val="tx2"/>
                </a:solidFill>
                <a:latin typeface="Verdana" pitchFamily="34" charset="0"/>
                <a:cs typeface="Times New Roman" pitchFamily="18" charset="0"/>
              </a:rPr>
              <a:t>, </a:t>
            </a:r>
            <a:r>
              <a:rPr lang="en-US" altLang="en-US" sz="2000" u="sng" kern="0" dirty="0" smtClean="0">
                <a:solidFill>
                  <a:schemeClr val="tx2"/>
                </a:solidFill>
                <a:latin typeface="Verdana" pitchFamily="34" charset="0"/>
                <a:cs typeface="Times New Roman" pitchFamily="18" charset="0"/>
              </a:rPr>
              <a:t>place</a:t>
            </a:r>
            <a:r>
              <a:rPr lang="en-US" altLang="en-US" sz="2000" kern="0" dirty="0" smtClean="0">
                <a:solidFill>
                  <a:schemeClr val="tx2"/>
                </a:solidFill>
                <a:latin typeface="Verdana" pitchFamily="34" charset="0"/>
                <a:cs typeface="Times New Roman" pitchFamily="18" charset="0"/>
              </a:rPr>
              <a:t>, and </a:t>
            </a:r>
            <a:r>
              <a:rPr lang="en-US" altLang="en-US" sz="2000" u="sng" kern="0" dirty="0" smtClean="0">
                <a:solidFill>
                  <a:schemeClr val="tx2"/>
                </a:solidFill>
                <a:latin typeface="Verdana" pitchFamily="34" charset="0"/>
                <a:cs typeface="Times New Roman" pitchFamily="18" charset="0"/>
              </a:rPr>
              <a:t>person</a:t>
            </a:r>
            <a:endParaRPr lang="en-US" altLang="en-US" sz="2000" kern="0" dirty="0" smtClean="0">
              <a:solidFill>
                <a:schemeClr val="tx2"/>
              </a:solidFill>
              <a:latin typeface="Verdana" pitchFamily="34" charset="0"/>
              <a:cs typeface="Times New Roman" pitchFamily="18" charset="0"/>
            </a:endParaRPr>
          </a:p>
          <a:p>
            <a:pPr>
              <a:buFont typeface="Wingdings" pitchFamily="2" charset="2"/>
              <a:buNone/>
            </a:pPr>
            <a:r>
              <a:rPr lang="en-US" altLang="en-US" sz="2000" kern="0" dirty="0" smtClean="0">
                <a:solidFill>
                  <a:schemeClr val="tx2"/>
                </a:solidFill>
                <a:latin typeface="Verdana" pitchFamily="34" charset="0"/>
                <a:cs typeface="Times New Roman" pitchFamily="18" charset="0"/>
              </a:rPr>
              <a:t>					    Typical study design:</a:t>
            </a:r>
          </a:p>
          <a:p>
            <a:pPr>
              <a:buFont typeface="Wingdings" pitchFamily="2" charset="2"/>
              <a:buNone/>
            </a:pPr>
            <a:r>
              <a:rPr lang="en-US" altLang="en-US" sz="2000" kern="0" dirty="0" smtClean="0">
                <a:solidFill>
                  <a:schemeClr val="tx2"/>
                </a:solidFill>
                <a:latin typeface="Verdana" pitchFamily="34" charset="0"/>
                <a:cs typeface="Times New Roman" pitchFamily="18" charset="0"/>
              </a:rPr>
              <a:t> 	community health survey (approximate synonyms - cross-sectional study, descriptive study)</a:t>
            </a:r>
          </a:p>
          <a:p>
            <a:endParaRPr lang="en-US" altLang="en-US" sz="2400" kern="0" dirty="0" smtClean="0">
              <a:solidFill>
                <a:schemeClr val="tx2"/>
              </a:solidFill>
              <a:latin typeface="Verdana" pitchFamily="34" charset="0"/>
            </a:endParaRPr>
          </a:p>
        </p:txBody>
      </p:sp>
      <p:sp>
        <p:nvSpPr>
          <p:cNvPr id="5" name="Rectangle 4"/>
          <p:cNvSpPr txBox="1">
            <a:spLocks noChangeArrowheads="1"/>
          </p:cNvSpPr>
          <p:nvPr/>
        </p:nvSpPr>
        <p:spPr bwMode="auto">
          <a:xfrm>
            <a:off x="4648200" y="2057400"/>
            <a:ext cx="4267200" cy="3886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FFFFFF"/>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rgbClr val="FFFFFF"/>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rgbClr val="FFFFFF"/>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rgbClr val="FFFFFF"/>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rgbClr val="FFFFFF"/>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rgbClr val="FFFFFF"/>
                </a:solidFill>
                <a:latin typeface="+mn-lt"/>
                <a:ea typeface="+mn-ea"/>
              </a:defRPr>
            </a:lvl6pPr>
            <a:lvl7pPr marL="2971800" indent="-228600" algn="l" rtl="0" eaLnBrk="1" fontAlgn="base" hangingPunct="1">
              <a:spcBef>
                <a:spcPct val="20000"/>
              </a:spcBef>
              <a:spcAft>
                <a:spcPct val="0"/>
              </a:spcAft>
              <a:buChar char="»"/>
              <a:defRPr sz="2000">
                <a:solidFill>
                  <a:srgbClr val="FFFFFF"/>
                </a:solidFill>
                <a:latin typeface="+mn-lt"/>
                <a:ea typeface="+mn-ea"/>
              </a:defRPr>
            </a:lvl7pPr>
            <a:lvl8pPr marL="3429000" indent="-228600" algn="l" rtl="0" eaLnBrk="1" fontAlgn="base" hangingPunct="1">
              <a:spcBef>
                <a:spcPct val="20000"/>
              </a:spcBef>
              <a:spcAft>
                <a:spcPct val="0"/>
              </a:spcAft>
              <a:buChar char="»"/>
              <a:defRPr sz="2000">
                <a:solidFill>
                  <a:srgbClr val="FFFFFF"/>
                </a:solidFill>
                <a:latin typeface="+mn-lt"/>
                <a:ea typeface="+mn-ea"/>
              </a:defRPr>
            </a:lvl8pPr>
            <a:lvl9pPr marL="3886200" indent="-228600" algn="l" rtl="0" eaLnBrk="1" fontAlgn="base" hangingPunct="1">
              <a:spcBef>
                <a:spcPct val="20000"/>
              </a:spcBef>
              <a:spcAft>
                <a:spcPct val="0"/>
              </a:spcAft>
              <a:buChar char="»"/>
              <a:defRPr sz="2000">
                <a:solidFill>
                  <a:srgbClr val="FFFFFF"/>
                </a:solidFill>
                <a:latin typeface="+mn-lt"/>
                <a:ea typeface="+mn-ea"/>
              </a:defRPr>
            </a:lvl9pPr>
          </a:lstStyle>
          <a:p>
            <a:pPr>
              <a:buFont typeface="Wingdings" pitchFamily="2" charset="2"/>
              <a:buNone/>
            </a:pPr>
            <a:r>
              <a:rPr lang="en-US" altLang="en-US" sz="2000" b="1" kern="0" dirty="0" smtClean="0">
                <a:solidFill>
                  <a:schemeClr val="tx2"/>
                </a:solidFill>
                <a:cs typeface="Times New Roman" pitchFamily="18" charset="0"/>
              </a:rPr>
              <a:t>	</a:t>
            </a:r>
            <a:r>
              <a:rPr lang="en-US" altLang="en-US" sz="2000" kern="0" dirty="0" smtClean="0">
                <a:solidFill>
                  <a:schemeClr val="tx2"/>
                </a:solidFill>
                <a:latin typeface="Verdana" pitchFamily="34" charset="0"/>
                <a:cs typeface="Times New Roman" pitchFamily="18" charset="0"/>
              </a:rPr>
              <a:t>Testing a </a:t>
            </a:r>
            <a:r>
              <a:rPr lang="en-US" altLang="en-US" sz="2000" u="sng" kern="0" dirty="0" smtClean="0">
                <a:solidFill>
                  <a:schemeClr val="tx2"/>
                </a:solidFill>
                <a:latin typeface="Verdana" pitchFamily="34" charset="0"/>
                <a:cs typeface="Times New Roman" pitchFamily="18" charset="0"/>
              </a:rPr>
              <a:t>specific hypothesis</a:t>
            </a:r>
            <a:r>
              <a:rPr lang="en-US" altLang="en-US" sz="2000" kern="0" dirty="0" smtClean="0">
                <a:solidFill>
                  <a:schemeClr val="tx2"/>
                </a:solidFill>
                <a:latin typeface="Verdana" pitchFamily="34" charset="0"/>
                <a:cs typeface="Times New Roman" pitchFamily="18" charset="0"/>
              </a:rPr>
              <a:t> about the relationship of a disease to a putative cause, by conducting an epidemiologic study that relates the </a:t>
            </a:r>
            <a:r>
              <a:rPr lang="en-US" altLang="en-US" sz="2000" u="sng" kern="0" dirty="0" smtClean="0">
                <a:solidFill>
                  <a:schemeClr val="tx2"/>
                </a:solidFill>
                <a:latin typeface="Verdana" pitchFamily="34" charset="0"/>
                <a:cs typeface="Times New Roman" pitchFamily="18" charset="0"/>
              </a:rPr>
              <a:t>exposure</a:t>
            </a:r>
            <a:r>
              <a:rPr lang="en-US" altLang="en-US" sz="2000" kern="0" dirty="0" smtClean="0">
                <a:solidFill>
                  <a:schemeClr val="tx2"/>
                </a:solidFill>
                <a:latin typeface="Verdana" pitchFamily="34" charset="0"/>
                <a:cs typeface="Times New Roman" pitchFamily="18" charset="0"/>
              </a:rPr>
              <a:t> of interest to the </a:t>
            </a:r>
            <a:r>
              <a:rPr lang="en-US" altLang="en-US" sz="2000" u="sng" kern="0" dirty="0" smtClean="0">
                <a:solidFill>
                  <a:schemeClr val="tx2"/>
                </a:solidFill>
                <a:latin typeface="Verdana" pitchFamily="34" charset="0"/>
                <a:cs typeface="Times New Roman" pitchFamily="18" charset="0"/>
              </a:rPr>
              <a:t>disease</a:t>
            </a:r>
            <a:r>
              <a:rPr lang="en-US" altLang="en-US" sz="2000" kern="0" dirty="0" smtClean="0">
                <a:solidFill>
                  <a:schemeClr val="tx2"/>
                </a:solidFill>
                <a:latin typeface="Verdana" pitchFamily="34" charset="0"/>
                <a:cs typeface="Times New Roman" pitchFamily="18" charset="0"/>
              </a:rPr>
              <a:t> of interest</a:t>
            </a:r>
          </a:p>
          <a:p>
            <a:pPr>
              <a:buFont typeface="Wingdings" pitchFamily="2" charset="2"/>
              <a:buNone/>
            </a:pPr>
            <a:r>
              <a:rPr lang="en-US" altLang="en-US" sz="2000" kern="0" dirty="0" smtClean="0">
                <a:solidFill>
                  <a:schemeClr val="tx2"/>
                </a:solidFill>
                <a:latin typeface="Verdana" pitchFamily="34" charset="0"/>
                <a:cs typeface="Times New Roman" pitchFamily="18" charset="0"/>
              </a:rPr>
              <a:t>				         Typical study designs: cohort, case-control</a:t>
            </a:r>
            <a:endParaRPr lang="en-US" altLang="en-US" sz="2000" kern="0" dirty="0" smtClean="0">
              <a:solidFill>
                <a:schemeClr val="tx2"/>
              </a:solidFill>
              <a:latin typeface="Verdana" pitchFamily="34" charset="0"/>
            </a:endParaRPr>
          </a:p>
        </p:txBody>
      </p:sp>
      <p:sp>
        <p:nvSpPr>
          <p:cNvPr id="6" name="Text Box 5"/>
          <p:cNvSpPr txBox="1">
            <a:spLocks noChangeArrowheads="1"/>
          </p:cNvSpPr>
          <p:nvPr/>
        </p:nvSpPr>
        <p:spPr bwMode="auto">
          <a:xfrm>
            <a:off x="152400" y="1524000"/>
            <a:ext cx="4800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2200" dirty="0">
                <a:solidFill>
                  <a:schemeClr val="tx2"/>
                </a:solidFill>
                <a:latin typeface="Verdana" pitchFamily="34" charset="0"/>
                <a:cs typeface="Times New Roman" pitchFamily="18" charset="0"/>
              </a:rPr>
              <a:t>DESCRIPTIVE EPIDEMIOLOGY</a:t>
            </a:r>
          </a:p>
        </p:txBody>
      </p:sp>
      <p:sp>
        <p:nvSpPr>
          <p:cNvPr id="7" name="Text Box 6"/>
          <p:cNvSpPr txBox="1">
            <a:spLocks noChangeArrowheads="1"/>
          </p:cNvSpPr>
          <p:nvPr/>
        </p:nvSpPr>
        <p:spPr bwMode="auto">
          <a:xfrm>
            <a:off x="4953000" y="1524000"/>
            <a:ext cx="4267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2200" dirty="0">
                <a:solidFill>
                  <a:schemeClr val="tx2"/>
                </a:solidFill>
                <a:latin typeface="Verdana" pitchFamily="34" charset="0"/>
                <a:cs typeface="Times New Roman" pitchFamily="18" charset="0"/>
              </a:rPr>
              <a:t>ANALYTIC EPIDEMIOLOGY</a:t>
            </a:r>
          </a:p>
        </p:txBody>
      </p:sp>
    </p:spTree>
    <p:extLst>
      <p:ext uri="{BB962C8B-B14F-4D97-AF65-F5344CB8AC3E}">
        <p14:creationId xmlns:p14="http://schemas.microsoft.com/office/powerpoint/2010/main" val="234896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build="p" autoUpdateAnimBg="0"/>
      <p:bldP spid="6" grpId="0" autoUpdateAnimBg="0"/>
      <p:bldP spid="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p:spPr>
        <p:txBody>
          <a:bodyPr/>
          <a:lstStyle/>
          <a:p>
            <a:r>
              <a:rPr lang="en-US" sz="3600" dirty="0">
                <a:solidFill>
                  <a:schemeClr val="tx2"/>
                </a:solidFill>
              </a:rPr>
              <a:t>The 5W's of descriptive epidemiology</a:t>
            </a:r>
          </a:p>
        </p:txBody>
      </p:sp>
      <p:sp>
        <p:nvSpPr>
          <p:cNvPr id="3" name="Content Placeholder 2"/>
          <p:cNvSpPr>
            <a:spLocks noGrp="1"/>
          </p:cNvSpPr>
          <p:nvPr>
            <p:ph idx="1"/>
          </p:nvPr>
        </p:nvSpPr>
        <p:spPr>
          <a:xfrm>
            <a:off x="685800" y="1447800"/>
            <a:ext cx="7772400" cy="4343400"/>
          </a:xfrm>
        </p:spPr>
        <p:txBody>
          <a:bodyPr/>
          <a:lstStyle/>
          <a:p>
            <a:r>
              <a:rPr lang="en-US" sz="2800" dirty="0" smtClean="0">
                <a:solidFill>
                  <a:schemeClr val="tx2"/>
                </a:solidFill>
              </a:rPr>
              <a:t>What </a:t>
            </a:r>
            <a:r>
              <a:rPr lang="en-US" sz="2800" dirty="0">
                <a:solidFill>
                  <a:schemeClr val="tx2"/>
                </a:solidFill>
              </a:rPr>
              <a:t>= health issue of concern</a:t>
            </a:r>
          </a:p>
          <a:p>
            <a:r>
              <a:rPr lang="en-US" sz="2800" dirty="0">
                <a:solidFill>
                  <a:schemeClr val="tx2"/>
                </a:solidFill>
              </a:rPr>
              <a:t>Who = person</a:t>
            </a:r>
          </a:p>
          <a:p>
            <a:r>
              <a:rPr lang="en-US" sz="2800" dirty="0">
                <a:solidFill>
                  <a:schemeClr val="tx2"/>
                </a:solidFill>
              </a:rPr>
              <a:t>Where = place</a:t>
            </a:r>
          </a:p>
          <a:p>
            <a:r>
              <a:rPr lang="en-US" sz="2800" dirty="0">
                <a:solidFill>
                  <a:schemeClr val="tx2"/>
                </a:solidFill>
              </a:rPr>
              <a:t>When = time</a:t>
            </a:r>
          </a:p>
          <a:p>
            <a:r>
              <a:rPr lang="en-US" sz="2800" dirty="0">
                <a:solidFill>
                  <a:schemeClr val="tx2"/>
                </a:solidFill>
              </a:rPr>
              <a:t>Why/how = causes, risk factors, modes of transmission</a:t>
            </a:r>
          </a:p>
        </p:txBody>
      </p:sp>
    </p:spTree>
    <p:extLst>
      <p:ext uri="{BB962C8B-B14F-4D97-AF65-F5344CB8AC3E}">
        <p14:creationId xmlns:p14="http://schemas.microsoft.com/office/powerpoint/2010/main" val="3590064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US" dirty="0" smtClean="0">
                <a:solidFill>
                  <a:schemeClr val="tx2"/>
                </a:solidFill>
              </a:rPr>
              <a:t>Analytic epidemiology</a:t>
            </a:r>
            <a:endParaRPr lang="en-US" dirty="0">
              <a:solidFill>
                <a:schemeClr val="tx2"/>
              </a:solidFill>
            </a:endParaRPr>
          </a:p>
        </p:txBody>
      </p:sp>
      <p:sp>
        <p:nvSpPr>
          <p:cNvPr id="3" name="Content Placeholder 2"/>
          <p:cNvSpPr>
            <a:spLocks noGrp="1"/>
          </p:cNvSpPr>
          <p:nvPr>
            <p:ph idx="1"/>
          </p:nvPr>
        </p:nvSpPr>
        <p:spPr>
          <a:xfrm>
            <a:off x="685800" y="1676400"/>
            <a:ext cx="7467600" cy="4114800"/>
          </a:xfrm>
        </p:spPr>
        <p:txBody>
          <a:bodyPr/>
          <a:lstStyle/>
          <a:p>
            <a:pPr marL="0" indent="0">
              <a:buNone/>
            </a:pPr>
            <a:r>
              <a:rPr lang="en-US" sz="2400" dirty="0" smtClean="0">
                <a:solidFill>
                  <a:schemeClr val="tx2"/>
                </a:solidFill>
              </a:rPr>
              <a:t>Tests </a:t>
            </a:r>
            <a:r>
              <a:rPr lang="en-US" sz="2400" dirty="0">
                <a:solidFill>
                  <a:schemeClr val="tx2"/>
                </a:solidFill>
              </a:rPr>
              <a:t>hypotheses about:</a:t>
            </a:r>
          </a:p>
          <a:p>
            <a:r>
              <a:rPr lang="en-US" sz="2400" dirty="0">
                <a:solidFill>
                  <a:schemeClr val="tx2"/>
                </a:solidFill>
              </a:rPr>
              <a:t>Why</a:t>
            </a:r>
          </a:p>
          <a:p>
            <a:r>
              <a:rPr lang="en-US" sz="2400" dirty="0">
                <a:solidFill>
                  <a:schemeClr val="tx2"/>
                </a:solidFill>
              </a:rPr>
              <a:t>How</a:t>
            </a:r>
          </a:p>
          <a:p>
            <a:pPr marL="0" indent="0">
              <a:buNone/>
            </a:pPr>
            <a:endParaRPr lang="en-US" sz="2400" dirty="0">
              <a:solidFill>
                <a:schemeClr val="tx2"/>
              </a:solidFill>
            </a:endParaRPr>
          </a:p>
          <a:p>
            <a:pPr marL="0" indent="0">
              <a:buNone/>
            </a:pPr>
            <a:r>
              <a:rPr lang="en-US" sz="2400" dirty="0">
                <a:solidFill>
                  <a:schemeClr val="tx2"/>
                </a:solidFill>
              </a:rPr>
              <a:t>C</a:t>
            </a:r>
            <a:r>
              <a:rPr lang="en-US" sz="2400" dirty="0" smtClean="0">
                <a:solidFill>
                  <a:schemeClr val="tx2"/>
                </a:solidFill>
              </a:rPr>
              <a:t>omparing </a:t>
            </a:r>
            <a:r>
              <a:rPr lang="en-US" sz="2400" dirty="0">
                <a:solidFill>
                  <a:schemeClr val="tx2"/>
                </a:solidFill>
              </a:rPr>
              <a:t>groups with different rates of disease occurrence </a:t>
            </a:r>
            <a:r>
              <a:rPr lang="en-US" sz="2400" dirty="0" smtClean="0">
                <a:solidFill>
                  <a:schemeClr val="tx2"/>
                </a:solidFill>
              </a:rPr>
              <a:t>and with </a:t>
            </a:r>
            <a:r>
              <a:rPr lang="en-US" sz="2400" dirty="0">
                <a:solidFill>
                  <a:schemeClr val="tx2"/>
                </a:solidFill>
              </a:rPr>
              <a:t>differences in demographic characteristics, </a:t>
            </a:r>
            <a:r>
              <a:rPr lang="en-US" sz="2400" i="1" dirty="0">
                <a:solidFill>
                  <a:schemeClr val="tx2"/>
                </a:solidFill>
              </a:rPr>
              <a:t>genetic</a:t>
            </a:r>
            <a:r>
              <a:rPr lang="en-US" sz="2400" dirty="0">
                <a:solidFill>
                  <a:schemeClr val="tx2"/>
                </a:solidFill>
              </a:rPr>
              <a:t> or immunologic make-up, behaviors</a:t>
            </a:r>
            <a:r>
              <a:rPr lang="en-US" sz="2400" dirty="0" smtClean="0">
                <a:solidFill>
                  <a:schemeClr val="tx2"/>
                </a:solidFill>
              </a:rPr>
              <a:t>, environmental </a:t>
            </a:r>
            <a:r>
              <a:rPr lang="en-US" sz="2400" dirty="0">
                <a:solidFill>
                  <a:schemeClr val="tx2"/>
                </a:solidFill>
              </a:rPr>
              <a:t>exposures, and other </a:t>
            </a:r>
            <a:r>
              <a:rPr lang="en-US" sz="2400" dirty="0" smtClean="0">
                <a:solidFill>
                  <a:schemeClr val="tx2"/>
                </a:solidFill>
              </a:rPr>
              <a:t>potential </a:t>
            </a:r>
            <a:r>
              <a:rPr lang="en-US" sz="2400" dirty="0">
                <a:solidFill>
                  <a:schemeClr val="tx2"/>
                </a:solidFill>
              </a:rPr>
              <a:t>risk factors</a:t>
            </a:r>
          </a:p>
        </p:txBody>
      </p:sp>
    </p:spTree>
    <p:extLst>
      <p:ext uri="{BB962C8B-B14F-4D97-AF65-F5344CB8AC3E}">
        <p14:creationId xmlns:p14="http://schemas.microsoft.com/office/powerpoint/2010/main" val="958208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838200"/>
          </a:xfrm>
        </p:spPr>
        <p:txBody>
          <a:bodyPr/>
          <a:lstStyle/>
          <a:p>
            <a:r>
              <a:rPr lang="en-US" dirty="0" smtClean="0">
                <a:solidFill>
                  <a:schemeClr val="tx2"/>
                </a:solidFill>
              </a:rPr>
              <a:t>An epidemiologist</a:t>
            </a:r>
            <a:endParaRPr lang="en-US" dirty="0">
              <a:solidFill>
                <a:schemeClr val="tx2"/>
              </a:solidFill>
            </a:endParaRPr>
          </a:p>
        </p:txBody>
      </p:sp>
      <p:sp>
        <p:nvSpPr>
          <p:cNvPr id="3" name="Content Placeholder 2"/>
          <p:cNvSpPr>
            <a:spLocks noGrp="1"/>
          </p:cNvSpPr>
          <p:nvPr>
            <p:ph idx="1"/>
          </p:nvPr>
        </p:nvSpPr>
        <p:spPr>
          <a:xfrm>
            <a:off x="685800" y="1219200"/>
            <a:ext cx="7772400" cy="4114800"/>
          </a:xfrm>
        </p:spPr>
        <p:txBody>
          <a:bodyPr/>
          <a:lstStyle/>
          <a:p>
            <a:pPr marL="0" indent="0">
              <a:buNone/>
            </a:pPr>
            <a:r>
              <a:rPr lang="en-US" sz="2400" dirty="0">
                <a:solidFill>
                  <a:schemeClr val="tx2"/>
                </a:solidFill>
              </a:rPr>
              <a:t>An epidemiologist:</a:t>
            </a:r>
          </a:p>
          <a:p>
            <a:r>
              <a:rPr lang="en-US" sz="2400" dirty="0" smtClean="0">
                <a:solidFill>
                  <a:schemeClr val="tx2"/>
                </a:solidFill>
              </a:rPr>
              <a:t>    </a:t>
            </a:r>
            <a:r>
              <a:rPr lang="en-US" sz="2400" dirty="0">
                <a:solidFill>
                  <a:schemeClr val="tx2"/>
                </a:solidFill>
              </a:rPr>
              <a:t>Counts</a:t>
            </a:r>
          </a:p>
          <a:p>
            <a:r>
              <a:rPr lang="en-US" sz="2400" dirty="0">
                <a:solidFill>
                  <a:schemeClr val="tx2"/>
                </a:solidFill>
              </a:rPr>
              <a:t>    Divides</a:t>
            </a:r>
          </a:p>
          <a:p>
            <a:r>
              <a:rPr lang="en-US" sz="2400" dirty="0">
                <a:solidFill>
                  <a:schemeClr val="tx2"/>
                </a:solidFill>
              </a:rPr>
              <a:t>    </a:t>
            </a:r>
            <a:r>
              <a:rPr lang="en-US" sz="2400" dirty="0" smtClean="0">
                <a:solidFill>
                  <a:schemeClr val="tx2"/>
                </a:solidFill>
              </a:rPr>
              <a:t>Compares</a:t>
            </a:r>
          </a:p>
          <a:p>
            <a:pPr marL="0" indent="0">
              <a:buNone/>
            </a:pPr>
            <a:endParaRPr lang="en-US" sz="2400" dirty="0" smtClean="0">
              <a:solidFill>
                <a:schemeClr val="tx2"/>
              </a:solidFill>
            </a:endParaRPr>
          </a:p>
          <a:p>
            <a:pPr marL="0" indent="0">
              <a:buNone/>
            </a:pPr>
            <a:r>
              <a:rPr lang="en-US" sz="2400" dirty="0" smtClean="0">
                <a:solidFill>
                  <a:schemeClr val="tx2"/>
                </a:solidFill>
              </a:rPr>
              <a:t>Counting based on </a:t>
            </a:r>
            <a:r>
              <a:rPr lang="en-US" sz="2400" dirty="0">
                <a:solidFill>
                  <a:schemeClr val="tx2"/>
                </a:solidFill>
              </a:rPr>
              <a:t>case definition </a:t>
            </a:r>
            <a:r>
              <a:rPr lang="en-US" sz="2400" dirty="0" smtClean="0">
                <a:solidFill>
                  <a:schemeClr val="tx2"/>
                </a:solidFill>
              </a:rPr>
              <a:t>i.e. </a:t>
            </a:r>
            <a:r>
              <a:rPr lang="en-US" sz="2400" dirty="0">
                <a:solidFill>
                  <a:schemeClr val="tx2"/>
                </a:solidFill>
              </a:rPr>
              <a:t>a set of standard criteria for classifying whether a person has a particular disease, syndrome, or other health </a:t>
            </a:r>
            <a:r>
              <a:rPr lang="en-US" sz="2400" dirty="0" smtClean="0">
                <a:solidFill>
                  <a:schemeClr val="tx2"/>
                </a:solidFill>
              </a:rPr>
              <a:t>condition</a:t>
            </a:r>
          </a:p>
          <a:p>
            <a:pPr marL="0" indent="0">
              <a:buNone/>
            </a:pPr>
            <a:endParaRPr lang="en-US" sz="2400" dirty="0" smtClean="0">
              <a:solidFill>
                <a:schemeClr val="tx2"/>
              </a:solidFill>
            </a:endParaRPr>
          </a:p>
          <a:p>
            <a:pPr marL="0" indent="0">
              <a:buNone/>
            </a:pPr>
            <a:r>
              <a:rPr lang="en-US" sz="2400" dirty="0" smtClean="0">
                <a:solidFill>
                  <a:schemeClr val="tx2"/>
                </a:solidFill>
              </a:rPr>
              <a:t>Divide by </a:t>
            </a:r>
            <a:r>
              <a:rPr lang="en-US" sz="2400" dirty="0">
                <a:solidFill>
                  <a:schemeClr val="tx2"/>
                </a:solidFill>
              </a:rPr>
              <a:t>the number of cases divided by the size of the population </a:t>
            </a:r>
            <a:r>
              <a:rPr lang="en-US" sz="2400" dirty="0" smtClean="0">
                <a:solidFill>
                  <a:schemeClr val="tx2"/>
                </a:solidFill>
              </a:rPr>
              <a:t>or by </a:t>
            </a:r>
            <a:r>
              <a:rPr lang="en-US" sz="2400" dirty="0">
                <a:solidFill>
                  <a:schemeClr val="tx2"/>
                </a:solidFill>
              </a:rPr>
              <a:t>the size of the population </a:t>
            </a:r>
            <a:r>
              <a:rPr lang="en-US" sz="2400" i="1" dirty="0">
                <a:solidFill>
                  <a:schemeClr val="tx2"/>
                </a:solidFill>
              </a:rPr>
              <a:t>per unit of time</a:t>
            </a:r>
          </a:p>
        </p:txBody>
      </p:sp>
    </p:spTree>
    <p:extLst>
      <p:ext uri="{BB962C8B-B14F-4D97-AF65-F5344CB8AC3E}">
        <p14:creationId xmlns:p14="http://schemas.microsoft.com/office/powerpoint/2010/main" val="1543247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09600"/>
          </a:xfrm>
        </p:spPr>
        <p:txBody>
          <a:bodyPr/>
          <a:lstStyle/>
          <a:p>
            <a:r>
              <a:rPr lang="en-US" sz="3600" dirty="0" smtClean="0">
                <a:solidFill>
                  <a:schemeClr val="tx2"/>
                </a:solidFill>
              </a:rPr>
              <a:t>Measuring frequency</a:t>
            </a:r>
            <a:endParaRPr lang="en-US" sz="3600" dirty="0">
              <a:solidFill>
                <a:schemeClr val="tx2"/>
              </a:solidFill>
            </a:endParaRPr>
          </a:p>
        </p:txBody>
      </p:sp>
      <p:sp>
        <p:nvSpPr>
          <p:cNvPr id="3" name="Content Placeholder 2"/>
          <p:cNvSpPr>
            <a:spLocks noGrp="1"/>
          </p:cNvSpPr>
          <p:nvPr>
            <p:ph idx="1"/>
          </p:nvPr>
        </p:nvSpPr>
        <p:spPr>
          <a:xfrm>
            <a:off x="685800" y="1371600"/>
            <a:ext cx="7772400" cy="4114800"/>
          </a:xfrm>
        </p:spPr>
        <p:txBody>
          <a:bodyPr/>
          <a:lstStyle/>
          <a:p>
            <a:pPr marL="0" indent="0">
              <a:buNone/>
            </a:pPr>
            <a:r>
              <a:rPr lang="en-US" sz="2400" dirty="0" smtClean="0">
                <a:solidFill>
                  <a:schemeClr val="tx2"/>
                </a:solidFill>
              </a:rPr>
              <a:t>To measure frequency of a disease or event, pay attention to the numerator (cases) and the denominator (population at risk)</a:t>
            </a:r>
          </a:p>
          <a:p>
            <a:pPr marL="0" indent="0">
              <a:buNone/>
            </a:pPr>
            <a:endParaRPr lang="en-US" sz="2400" dirty="0">
              <a:solidFill>
                <a:schemeClr val="tx2"/>
              </a:solidFill>
            </a:endParaRPr>
          </a:p>
          <a:p>
            <a:pPr marL="0" indent="0">
              <a:buNone/>
            </a:pPr>
            <a:r>
              <a:rPr lang="en-US" sz="2400" dirty="0" smtClean="0">
                <a:solidFill>
                  <a:schemeClr val="tx2"/>
                </a:solidFill>
              </a:rPr>
              <a:t>Key point in making sense of the numbers</a:t>
            </a:r>
            <a:endParaRPr lang="en-US" sz="2400" dirty="0">
              <a:solidFill>
                <a:schemeClr val="tx2"/>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657600"/>
            <a:ext cx="4949825" cy="211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742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GB" altLang="en-US" dirty="0">
                <a:solidFill>
                  <a:schemeClr val="tx2"/>
                </a:solidFill>
              </a:rPr>
              <a:t>Measures of disease frequency</a:t>
            </a:r>
            <a:endParaRPr lang="en-US" dirty="0">
              <a:solidFill>
                <a:schemeClr val="tx2"/>
              </a:solidFill>
            </a:endParaRPr>
          </a:p>
        </p:txBody>
      </p:sp>
      <p:sp>
        <p:nvSpPr>
          <p:cNvPr id="3" name="Content Placeholder 2"/>
          <p:cNvSpPr>
            <a:spLocks noGrp="1"/>
          </p:cNvSpPr>
          <p:nvPr>
            <p:ph idx="1"/>
          </p:nvPr>
        </p:nvSpPr>
        <p:spPr>
          <a:xfrm>
            <a:off x="685800" y="1676400"/>
            <a:ext cx="7772400" cy="4114800"/>
          </a:xfrm>
        </p:spPr>
        <p:txBody>
          <a:bodyPr/>
          <a:lstStyle/>
          <a:p>
            <a:pPr>
              <a:lnSpc>
                <a:spcPct val="80000"/>
              </a:lnSpc>
            </a:pPr>
            <a:r>
              <a:rPr lang="en-US" altLang="en-US" sz="2800" dirty="0" smtClean="0">
                <a:solidFill>
                  <a:schemeClr val="tx2"/>
                </a:solidFill>
              </a:rPr>
              <a:t>ratios</a:t>
            </a:r>
            <a:endParaRPr lang="en-US" altLang="en-US" sz="2800" dirty="0">
              <a:solidFill>
                <a:schemeClr val="tx2"/>
              </a:solidFill>
            </a:endParaRPr>
          </a:p>
          <a:p>
            <a:pPr>
              <a:lnSpc>
                <a:spcPct val="80000"/>
              </a:lnSpc>
            </a:pPr>
            <a:r>
              <a:rPr lang="en-US" altLang="en-US" sz="2800" dirty="0" smtClean="0">
                <a:solidFill>
                  <a:schemeClr val="tx2"/>
                </a:solidFill>
              </a:rPr>
              <a:t>proportions</a:t>
            </a:r>
            <a:endParaRPr lang="en-US" altLang="en-US" sz="2800" dirty="0">
              <a:solidFill>
                <a:schemeClr val="tx2"/>
              </a:solidFill>
            </a:endParaRPr>
          </a:p>
          <a:p>
            <a:pPr>
              <a:lnSpc>
                <a:spcPct val="80000"/>
              </a:lnSpc>
            </a:pPr>
            <a:r>
              <a:rPr lang="en-US" altLang="en-US" sz="2800" dirty="0" smtClean="0">
                <a:solidFill>
                  <a:schemeClr val="tx2"/>
                </a:solidFill>
              </a:rPr>
              <a:t>prevalence</a:t>
            </a:r>
            <a:r>
              <a:rPr lang="en-US" altLang="en-US" sz="2800" dirty="0">
                <a:solidFill>
                  <a:schemeClr val="tx2"/>
                </a:solidFill>
              </a:rPr>
              <a:t>, incidence</a:t>
            </a:r>
          </a:p>
          <a:p>
            <a:pPr>
              <a:lnSpc>
                <a:spcPct val="80000"/>
              </a:lnSpc>
            </a:pPr>
            <a:r>
              <a:rPr lang="en-US" altLang="en-US" sz="2800" dirty="0" smtClean="0">
                <a:solidFill>
                  <a:schemeClr val="tx2"/>
                </a:solidFill>
              </a:rPr>
              <a:t>risks</a:t>
            </a:r>
            <a:r>
              <a:rPr lang="en-US" altLang="en-US" sz="2800" dirty="0">
                <a:solidFill>
                  <a:schemeClr val="tx2"/>
                </a:solidFill>
              </a:rPr>
              <a:t>, rates, odds</a:t>
            </a:r>
          </a:p>
          <a:p>
            <a:pPr marL="0" indent="0">
              <a:lnSpc>
                <a:spcPct val="80000"/>
              </a:lnSpc>
              <a:buNone/>
            </a:pPr>
            <a:endParaRPr lang="en-US" altLang="en-US" sz="2800" dirty="0">
              <a:solidFill>
                <a:schemeClr val="tx2"/>
              </a:solidFill>
            </a:endParaRPr>
          </a:p>
          <a:p>
            <a:pPr marL="0" indent="0">
              <a:lnSpc>
                <a:spcPct val="80000"/>
              </a:lnSpc>
              <a:buNone/>
            </a:pPr>
            <a:r>
              <a:rPr lang="en-US" altLang="en-US" sz="2800" dirty="0" smtClean="0">
                <a:solidFill>
                  <a:schemeClr val="tx2"/>
                </a:solidFill>
              </a:rPr>
              <a:t>all </a:t>
            </a:r>
            <a:r>
              <a:rPr lang="en-US" altLang="en-US" sz="2800" dirty="0">
                <a:solidFill>
                  <a:schemeClr val="tx2"/>
                </a:solidFill>
              </a:rPr>
              <a:t>functions of numerators (cases) and denominators (population at risk or those at risk but disease free)</a:t>
            </a:r>
          </a:p>
          <a:p>
            <a:pPr marL="0" indent="0">
              <a:buNone/>
            </a:pPr>
            <a:endParaRPr lang="en-US" dirty="0">
              <a:solidFill>
                <a:schemeClr val="tx2"/>
              </a:solidFill>
            </a:endParaRPr>
          </a:p>
        </p:txBody>
      </p:sp>
    </p:spTree>
    <p:extLst>
      <p:ext uri="{BB962C8B-B14F-4D97-AF65-F5344CB8AC3E}">
        <p14:creationId xmlns:p14="http://schemas.microsoft.com/office/powerpoint/2010/main" val="2724258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GB" altLang="en-US" dirty="0">
                <a:solidFill>
                  <a:schemeClr val="tx2"/>
                </a:solidFill>
              </a:rPr>
              <a:t>Measures of disease frequency</a:t>
            </a:r>
            <a:endParaRPr lang="en-US" dirty="0">
              <a:solidFill>
                <a:schemeClr val="tx2"/>
              </a:solidFill>
            </a:endParaRPr>
          </a:p>
        </p:txBody>
      </p:sp>
      <p:sp>
        <p:nvSpPr>
          <p:cNvPr id="3" name="Content Placeholder 2"/>
          <p:cNvSpPr>
            <a:spLocks noGrp="1"/>
          </p:cNvSpPr>
          <p:nvPr>
            <p:ph idx="1"/>
          </p:nvPr>
        </p:nvSpPr>
        <p:spPr>
          <a:xfrm>
            <a:off x="685800" y="1676400"/>
            <a:ext cx="7772400" cy="4114800"/>
          </a:xfrm>
        </p:spPr>
        <p:txBody>
          <a:bodyPr/>
          <a:lstStyle/>
          <a:p>
            <a:r>
              <a:rPr lang="en-US" altLang="en-US" sz="2800" dirty="0">
                <a:solidFill>
                  <a:schemeClr val="tx2"/>
                </a:solidFill>
              </a:rPr>
              <a:t>ratios: </a:t>
            </a:r>
            <a:r>
              <a:rPr lang="en-US" altLang="en-US" sz="2800" dirty="0" smtClean="0">
                <a:solidFill>
                  <a:schemeClr val="tx2"/>
                </a:solidFill>
              </a:rPr>
              <a:t>the </a:t>
            </a:r>
            <a:r>
              <a:rPr lang="en-US" altLang="en-US" sz="2800" dirty="0">
                <a:solidFill>
                  <a:schemeClr val="tx2"/>
                </a:solidFill>
              </a:rPr>
              <a:t>relative magnitudes of two quantities (usually expressed as a quotient) (A/B</a:t>
            </a:r>
            <a:r>
              <a:rPr lang="en-US" altLang="en-US" sz="2800" dirty="0" smtClean="0">
                <a:solidFill>
                  <a:schemeClr val="tx2"/>
                </a:solidFill>
              </a:rPr>
              <a:t>)</a:t>
            </a:r>
          </a:p>
          <a:p>
            <a:endParaRPr lang="en-US" altLang="en-US" sz="2800" dirty="0">
              <a:solidFill>
                <a:schemeClr val="tx2"/>
              </a:solidFill>
            </a:endParaRPr>
          </a:p>
          <a:p>
            <a:r>
              <a:rPr lang="en-US" altLang="en-US" sz="2800" dirty="0" smtClean="0">
                <a:solidFill>
                  <a:schemeClr val="tx2"/>
                </a:solidFill>
              </a:rPr>
              <a:t>proportions</a:t>
            </a:r>
            <a:r>
              <a:rPr lang="en-US" altLang="en-US" sz="2800" dirty="0">
                <a:solidFill>
                  <a:schemeClr val="tx2"/>
                </a:solidFill>
              </a:rPr>
              <a:t>: a ratio that relates the part (the numerator) to the whole (the denominator) — numerator always part of the denominator (A/A+B)</a:t>
            </a:r>
          </a:p>
          <a:p>
            <a:pPr marL="0" indent="0">
              <a:buNone/>
            </a:pPr>
            <a:endParaRPr lang="en-US" dirty="0">
              <a:solidFill>
                <a:schemeClr val="tx2"/>
              </a:solidFill>
            </a:endParaRPr>
          </a:p>
        </p:txBody>
      </p:sp>
    </p:spTree>
    <p:extLst>
      <p:ext uri="{BB962C8B-B14F-4D97-AF65-F5344CB8AC3E}">
        <p14:creationId xmlns:p14="http://schemas.microsoft.com/office/powerpoint/2010/main" val="2619484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GB" altLang="en-US" dirty="0" smtClean="0">
                <a:solidFill>
                  <a:schemeClr val="tx2"/>
                </a:solidFill>
              </a:rPr>
              <a:t>Prevalence</a:t>
            </a:r>
            <a:endParaRPr lang="en-US" dirty="0">
              <a:solidFill>
                <a:schemeClr val="tx2"/>
              </a:solidFill>
            </a:endParaRPr>
          </a:p>
        </p:txBody>
      </p:sp>
      <p:sp>
        <p:nvSpPr>
          <p:cNvPr id="3" name="Content Placeholder 2"/>
          <p:cNvSpPr>
            <a:spLocks noGrp="1"/>
          </p:cNvSpPr>
          <p:nvPr>
            <p:ph idx="1"/>
          </p:nvPr>
        </p:nvSpPr>
        <p:spPr>
          <a:xfrm>
            <a:off x="685800" y="1676400"/>
            <a:ext cx="7772400" cy="4114800"/>
          </a:xfrm>
        </p:spPr>
        <p:txBody>
          <a:bodyPr/>
          <a:lstStyle/>
          <a:p>
            <a:pPr marL="0" indent="0">
              <a:lnSpc>
                <a:spcPct val="90000"/>
              </a:lnSpc>
              <a:buNone/>
            </a:pPr>
            <a:r>
              <a:rPr lang="en-US" altLang="en-US" sz="2400" dirty="0" smtClean="0">
                <a:solidFill>
                  <a:schemeClr val="tx2"/>
                </a:solidFill>
              </a:rPr>
              <a:t>The </a:t>
            </a:r>
            <a:r>
              <a:rPr lang="en-US" altLang="en-US" sz="2400" dirty="0">
                <a:solidFill>
                  <a:schemeClr val="tx2"/>
                </a:solidFill>
              </a:rPr>
              <a:t>prevalence of a </a:t>
            </a:r>
            <a:r>
              <a:rPr lang="en-US" altLang="en-US" sz="2400" dirty="0" smtClean="0">
                <a:solidFill>
                  <a:schemeClr val="tx2"/>
                </a:solidFill>
              </a:rPr>
              <a:t>disease or condition </a:t>
            </a:r>
            <a:r>
              <a:rPr lang="en-US" altLang="en-US" sz="2400" dirty="0">
                <a:solidFill>
                  <a:schemeClr val="tx2"/>
                </a:solidFill>
              </a:rPr>
              <a:t>in a population is defined as:</a:t>
            </a:r>
          </a:p>
          <a:p>
            <a:pPr marL="0" indent="0">
              <a:lnSpc>
                <a:spcPct val="90000"/>
              </a:lnSpc>
              <a:buNone/>
            </a:pPr>
            <a:r>
              <a:rPr lang="en-US" altLang="en-US" sz="2400" dirty="0" smtClean="0">
                <a:solidFill>
                  <a:schemeClr val="tx2"/>
                </a:solidFill>
              </a:rPr>
              <a:t>The </a:t>
            </a:r>
            <a:r>
              <a:rPr lang="en-US" altLang="en-US" sz="2400" dirty="0">
                <a:solidFill>
                  <a:schemeClr val="tx2"/>
                </a:solidFill>
              </a:rPr>
              <a:t>total number of cases (existing cases) of the disease in the population at a given time </a:t>
            </a:r>
          </a:p>
          <a:p>
            <a:pPr marL="0" indent="0">
              <a:lnSpc>
                <a:spcPct val="90000"/>
              </a:lnSpc>
              <a:buNone/>
            </a:pPr>
            <a:r>
              <a:rPr lang="en-US" altLang="en-US" sz="2400" dirty="0" smtClean="0">
                <a:solidFill>
                  <a:schemeClr val="tx2"/>
                </a:solidFill>
              </a:rPr>
              <a:t> or</a:t>
            </a:r>
            <a:endParaRPr lang="en-US" altLang="en-US" sz="2400" dirty="0">
              <a:solidFill>
                <a:schemeClr val="tx2"/>
              </a:solidFill>
            </a:endParaRPr>
          </a:p>
          <a:p>
            <a:pPr marL="0" indent="0">
              <a:lnSpc>
                <a:spcPct val="90000"/>
              </a:lnSpc>
              <a:buNone/>
            </a:pPr>
            <a:r>
              <a:rPr lang="en-US" altLang="en-US" sz="2400" b="1" dirty="0">
                <a:solidFill>
                  <a:schemeClr val="tx2"/>
                </a:solidFill>
              </a:rPr>
              <a:t>T</a:t>
            </a:r>
            <a:r>
              <a:rPr lang="en-US" altLang="en-US" sz="2400" b="1" dirty="0" smtClean="0">
                <a:solidFill>
                  <a:schemeClr val="tx2"/>
                </a:solidFill>
              </a:rPr>
              <a:t>he </a:t>
            </a:r>
            <a:r>
              <a:rPr lang="en-US" altLang="en-US" sz="2400" b="1" dirty="0">
                <a:solidFill>
                  <a:schemeClr val="tx2"/>
                </a:solidFill>
              </a:rPr>
              <a:t>total number of cases in the population, divided by the number of individuals in the population </a:t>
            </a:r>
          </a:p>
          <a:p>
            <a:pPr marL="0" indent="0">
              <a:lnSpc>
                <a:spcPct val="90000"/>
              </a:lnSpc>
              <a:buNone/>
            </a:pPr>
            <a:endParaRPr lang="en-GB" altLang="en-US" sz="2400" dirty="0" smtClean="0">
              <a:solidFill>
                <a:schemeClr val="tx2"/>
              </a:solidFill>
            </a:endParaRPr>
          </a:p>
          <a:p>
            <a:pPr marL="0" indent="0">
              <a:lnSpc>
                <a:spcPct val="90000"/>
              </a:lnSpc>
              <a:buNone/>
            </a:pPr>
            <a:r>
              <a:rPr lang="en-GB" altLang="en-US" sz="2400" dirty="0" smtClean="0">
                <a:solidFill>
                  <a:schemeClr val="tx2"/>
                </a:solidFill>
              </a:rPr>
              <a:t>It </a:t>
            </a:r>
            <a:r>
              <a:rPr lang="en-GB" altLang="en-US" sz="2400" dirty="0">
                <a:solidFill>
                  <a:schemeClr val="tx2"/>
                </a:solidFill>
              </a:rPr>
              <a:t>is a proportion and is usually expressed as a percentage</a:t>
            </a:r>
            <a:endParaRPr lang="en-US" altLang="en-US" sz="2400" dirty="0">
              <a:solidFill>
                <a:schemeClr val="tx2"/>
              </a:solidFill>
            </a:endParaRPr>
          </a:p>
          <a:p>
            <a:pPr marL="0" indent="0">
              <a:buNone/>
            </a:pPr>
            <a:endParaRPr lang="en-US" sz="2400" dirty="0">
              <a:solidFill>
                <a:schemeClr val="tx2"/>
              </a:solidFill>
            </a:endParaRPr>
          </a:p>
        </p:txBody>
      </p:sp>
    </p:spTree>
    <p:extLst>
      <p:ext uri="{BB962C8B-B14F-4D97-AF65-F5344CB8AC3E}">
        <p14:creationId xmlns:p14="http://schemas.microsoft.com/office/powerpoint/2010/main" val="1935691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 Box 2"/>
          <p:cNvSpPr txBox="1">
            <a:spLocks noChangeArrowheads="1"/>
          </p:cNvSpPr>
          <p:nvPr/>
        </p:nvSpPr>
        <p:spPr bwMode="auto">
          <a:xfrm>
            <a:off x="838200" y="5715000"/>
            <a:ext cx="7239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algn="ctr">
              <a:buFontTx/>
              <a:buNone/>
            </a:pPr>
            <a:r>
              <a:rPr lang="en-US" altLang="en-US" sz="2000" dirty="0" smtClean="0">
                <a:solidFill>
                  <a:srgbClr val="CCCCCC"/>
                </a:solidFill>
              </a:rPr>
              <a:t>WT Genome Epidemiology Course, Durban, RSA – June 2015</a:t>
            </a:r>
            <a:endParaRPr lang="en-US" altLang="en-US" sz="2000" dirty="0">
              <a:solidFill>
                <a:srgbClr val="CCCCCC"/>
              </a:solidFill>
            </a:endParaRPr>
          </a:p>
        </p:txBody>
      </p:sp>
      <p:sp>
        <p:nvSpPr>
          <p:cNvPr id="17411" name="Text Box 3"/>
          <p:cNvSpPr txBox="1">
            <a:spLocks noChangeArrowheads="1"/>
          </p:cNvSpPr>
          <p:nvPr/>
        </p:nvSpPr>
        <p:spPr bwMode="auto">
          <a:xfrm>
            <a:off x="485775" y="3505200"/>
            <a:ext cx="8001000" cy="58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lgn="ctr" eaLnBrk="0" hangingPunct="0"/>
            <a:r>
              <a:rPr lang="en-US" altLang="en-US" sz="3200" i="1" dirty="0" smtClean="0">
                <a:solidFill>
                  <a:srgbClr val="FFC000"/>
                </a:solidFill>
              </a:rPr>
              <a:t>Introduction </a:t>
            </a:r>
            <a:r>
              <a:rPr lang="en-US" altLang="en-US" sz="3200" i="1" dirty="0">
                <a:solidFill>
                  <a:srgbClr val="FFC000"/>
                </a:solidFill>
              </a:rPr>
              <a:t>t</a:t>
            </a:r>
            <a:r>
              <a:rPr lang="en-US" altLang="en-US" sz="3200" i="1" dirty="0" smtClean="0">
                <a:solidFill>
                  <a:srgbClr val="FFC000"/>
                </a:solidFill>
              </a:rPr>
              <a:t>o Epidemiology</a:t>
            </a:r>
            <a:endParaRPr lang="en-US" altLang="en-US" sz="2800" i="1" dirty="0">
              <a:solidFill>
                <a:srgbClr val="FFC000"/>
              </a:solidFill>
            </a:endParaRPr>
          </a:p>
        </p:txBody>
      </p:sp>
      <p:sp>
        <p:nvSpPr>
          <p:cNvPr id="5125" name="Line 4"/>
          <p:cNvSpPr>
            <a:spLocks noChangeShapeType="1"/>
          </p:cNvSpPr>
          <p:nvPr/>
        </p:nvSpPr>
        <p:spPr bwMode="auto">
          <a:xfrm>
            <a:off x="828675" y="5257800"/>
            <a:ext cx="7315200" cy="1588"/>
          </a:xfrm>
          <a:prstGeom prst="line">
            <a:avLst/>
          </a:prstGeom>
          <a:noFill/>
          <a:ln w="15840" cmpd="sng">
            <a:solidFill>
              <a:srgbClr val="E2D1B8"/>
            </a:solidFill>
            <a:round/>
            <a:headEnd/>
            <a:tailEnd/>
          </a:ln>
          <a:effectLst>
            <a:outerShdw blurRad="63500" dist="17819" dir="2700000" algn="ctr" rotWithShape="0">
              <a:srgbClr val="173E4A">
                <a:alpha val="74998"/>
              </a:srgbClr>
            </a:outerShdw>
          </a:effectLst>
          <a:extLst>
            <a:ext uri="{909E8E84-426E-40DD-AFC4-6F175D3DCCD1}">
              <a14:hiddenFill xmlns:a14="http://schemas.microsoft.com/office/drawing/2010/main">
                <a:noFill/>
              </a14:hiddenFill>
            </a:ext>
          </a:extLst>
        </p:spPr>
        <p:txBody>
          <a:bodyPr/>
          <a:lstStyle/>
          <a:p>
            <a:pPr>
              <a:buFont typeface="Times New Roman" charset="0"/>
              <a:buNone/>
              <a:defRPr/>
            </a:pPr>
            <a:endParaRPr lang="en-US">
              <a:latin typeface="Arial" charset="0"/>
              <a:ea typeface="MS PGothic" charset="0"/>
            </a:endParaRPr>
          </a:p>
        </p:txBody>
      </p:sp>
      <p:sp>
        <p:nvSpPr>
          <p:cNvPr id="5126" name="Line 5"/>
          <p:cNvSpPr>
            <a:spLocks noChangeShapeType="1"/>
          </p:cNvSpPr>
          <p:nvPr/>
        </p:nvSpPr>
        <p:spPr bwMode="auto">
          <a:xfrm>
            <a:off x="828675" y="3311525"/>
            <a:ext cx="7315200" cy="1588"/>
          </a:xfrm>
          <a:prstGeom prst="line">
            <a:avLst/>
          </a:prstGeom>
          <a:noFill/>
          <a:ln w="15840" cmpd="sng">
            <a:solidFill>
              <a:srgbClr val="E2D1B8"/>
            </a:solidFill>
            <a:round/>
            <a:headEnd/>
            <a:tailEnd/>
          </a:ln>
          <a:effectLst>
            <a:outerShdw blurRad="63500" dist="17819" dir="2700000" algn="ctr" rotWithShape="0">
              <a:srgbClr val="173E4A">
                <a:alpha val="74998"/>
              </a:srgbClr>
            </a:outerShdw>
          </a:effectLst>
          <a:extLst>
            <a:ext uri="{909E8E84-426E-40DD-AFC4-6F175D3DCCD1}">
              <a14:hiddenFill xmlns:a14="http://schemas.microsoft.com/office/drawing/2010/main">
                <a:noFill/>
              </a14:hiddenFill>
            </a:ext>
          </a:extLst>
        </p:spPr>
        <p:txBody>
          <a:bodyPr/>
          <a:lstStyle/>
          <a:p>
            <a:pPr>
              <a:buFont typeface="Times New Roman" charset="0"/>
              <a:buNone/>
              <a:defRPr/>
            </a:pPr>
            <a:endParaRPr lang="en-US">
              <a:latin typeface="Arial" charset="0"/>
              <a:ea typeface="MS PGothic" charset="0"/>
            </a:endParaRPr>
          </a:p>
        </p:txBody>
      </p:sp>
      <p:sp>
        <p:nvSpPr>
          <p:cNvPr id="17414" name="Text Box 6"/>
          <p:cNvSpPr txBox="1">
            <a:spLocks noChangeArrowheads="1"/>
          </p:cNvSpPr>
          <p:nvPr/>
        </p:nvSpPr>
        <p:spPr bwMode="auto">
          <a:xfrm>
            <a:off x="3505200" y="288925"/>
            <a:ext cx="4495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a:buFontTx/>
              <a:buNone/>
            </a:pPr>
            <a:r>
              <a:rPr lang="en-US" altLang="en-US" sz="1400">
                <a:solidFill>
                  <a:srgbClr val="FFFFFF"/>
                </a:solidFill>
              </a:rPr>
              <a:t>Center for Research on Genomics and Global Health</a:t>
            </a:r>
          </a:p>
        </p:txBody>
      </p:sp>
      <p:pic>
        <p:nvPicPr>
          <p:cNvPr id="174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199" y="228600"/>
            <a:ext cx="88200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2"/>
          <p:cNvSpPr txBox="1">
            <a:spLocks noChangeArrowheads="1"/>
          </p:cNvSpPr>
          <p:nvPr/>
        </p:nvSpPr>
        <p:spPr bwMode="auto">
          <a:xfrm>
            <a:off x="298450" y="4573588"/>
            <a:ext cx="84709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5pPr>
            <a:lvl6pPr marL="2514600" indent="-228600" defTabSz="457200" eaLnBrk="0" fontAlgn="base" hangingPunct="0">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6pPr>
            <a:lvl7pPr marL="2971800" indent="-228600" defTabSz="457200" eaLnBrk="0" fontAlgn="base" hangingPunct="0">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7pPr>
            <a:lvl8pPr marL="3429000" indent="-228600" defTabSz="457200" eaLnBrk="0" fontAlgn="base" hangingPunct="0">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8pPr>
            <a:lvl9pPr marL="3886200" indent="-228600" defTabSz="457200" eaLnBrk="0" fontAlgn="base" hangingPunct="0">
              <a:spcBef>
                <a:spcPct val="0"/>
              </a:spcBef>
              <a:spcAft>
                <a:spcPct val="0"/>
              </a:spcAft>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MS PGothic" pitchFamily="34" charset="-128"/>
              </a:defRPr>
            </a:lvl9pPr>
          </a:lstStyle>
          <a:p>
            <a:pPr algn="ctr">
              <a:buFontTx/>
              <a:buNone/>
            </a:pPr>
            <a:r>
              <a:rPr lang="en-US" altLang="en-US" dirty="0">
                <a:solidFill>
                  <a:srgbClr val="FFFFFF"/>
                </a:solidFill>
                <a:latin typeface="Calibri" pitchFamily="34" charset="0"/>
              </a:rPr>
              <a:t>Adebowale Adeyemo, MD</a:t>
            </a:r>
          </a:p>
          <a:p>
            <a:pPr algn="ctr">
              <a:buFontTx/>
              <a:buNone/>
            </a:pPr>
            <a:r>
              <a:rPr lang="en-US" altLang="en-US" sz="1800" dirty="0">
                <a:solidFill>
                  <a:srgbClr val="FFFFFF"/>
                </a:solidFill>
                <a:latin typeface="Calibri" pitchFamily="34" charset="0"/>
              </a:rPr>
              <a:t>Deputy Director, Center for Research on Genomics &amp; Global Health</a:t>
            </a:r>
          </a:p>
          <a:p>
            <a:pPr algn="ctr">
              <a:buFontTx/>
              <a:buNone/>
            </a:pPr>
            <a:r>
              <a:rPr lang="en-US" altLang="en-US" sz="1800" dirty="0">
                <a:solidFill>
                  <a:srgbClr val="FFFFFF"/>
                </a:solidFill>
                <a:latin typeface="Calibri" pitchFamily="34" charset="0"/>
              </a:rPr>
              <a:t>NHGRI/NIH</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38200"/>
          </a:xfrm>
        </p:spPr>
        <p:txBody>
          <a:bodyPr/>
          <a:lstStyle/>
          <a:p>
            <a:r>
              <a:rPr lang="en-GB" altLang="en-US" dirty="0">
                <a:solidFill>
                  <a:schemeClr val="tx2"/>
                </a:solidFill>
              </a:rPr>
              <a:t>Incidence</a:t>
            </a:r>
            <a:endParaRPr lang="en-US" dirty="0">
              <a:solidFill>
                <a:schemeClr val="tx2"/>
              </a:solidFill>
            </a:endParaRPr>
          </a:p>
        </p:txBody>
      </p:sp>
      <p:sp>
        <p:nvSpPr>
          <p:cNvPr id="3" name="Content Placeholder 2"/>
          <p:cNvSpPr>
            <a:spLocks noGrp="1"/>
          </p:cNvSpPr>
          <p:nvPr>
            <p:ph idx="1"/>
          </p:nvPr>
        </p:nvSpPr>
        <p:spPr>
          <a:xfrm>
            <a:off x="685800" y="1447800"/>
            <a:ext cx="7772400" cy="4343400"/>
          </a:xfrm>
        </p:spPr>
        <p:txBody>
          <a:bodyPr/>
          <a:lstStyle/>
          <a:p>
            <a:pPr marL="0" indent="0">
              <a:lnSpc>
                <a:spcPct val="90000"/>
              </a:lnSpc>
              <a:buNone/>
            </a:pPr>
            <a:r>
              <a:rPr lang="en-US" altLang="en-US" sz="2400" dirty="0">
                <a:solidFill>
                  <a:schemeClr val="tx2"/>
                </a:solidFill>
              </a:rPr>
              <a:t>The incidence of a disease in a population is defined as:</a:t>
            </a:r>
          </a:p>
          <a:p>
            <a:pPr marL="0" indent="0">
              <a:lnSpc>
                <a:spcPct val="90000"/>
              </a:lnSpc>
              <a:buNone/>
            </a:pPr>
            <a:endParaRPr lang="en-US" altLang="en-US" sz="2400" b="1" dirty="0" smtClean="0">
              <a:solidFill>
                <a:schemeClr val="tx2"/>
              </a:solidFill>
            </a:endParaRPr>
          </a:p>
          <a:p>
            <a:pPr marL="0" indent="0">
              <a:lnSpc>
                <a:spcPct val="90000"/>
              </a:lnSpc>
              <a:buNone/>
            </a:pPr>
            <a:r>
              <a:rPr lang="en-US" altLang="en-US" sz="2400" b="1" dirty="0" smtClean="0">
                <a:solidFill>
                  <a:schemeClr val="tx2"/>
                </a:solidFill>
              </a:rPr>
              <a:t>The </a:t>
            </a:r>
            <a:r>
              <a:rPr lang="en-US" altLang="en-US" sz="2400" b="1" dirty="0">
                <a:solidFill>
                  <a:schemeClr val="tx2"/>
                </a:solidFill>
              </a:rPr>
              <a:t>total number of NEW cases of the disease in a population at risk of the disease in a defined time period</a:t>
            </a:r>
            <a:r>
              <a:rPr lang="en-US" altLang="en-US" sz="2400" dirty="0">
                <a:solidFill>
                  <a:schemeClr val="tx2"/>
                </a:solidFill>
              </a:rPr>
              <a:t> </a:t>
            </a:r>
          </a:p>
          <a:p>
            <a:pPr marL="0" indent="0">
              <a:lnSpc>
                <a:spcPct val="90000"/>
              </a:lnSpc>
              <a:buNone/>
            </a:pPr>
            <a:r>
              <a:rPr lang="en-US" altLang="en-US" sz="2400" dirty="0" smtClean="0">
                <a:solidFill>
                  <a:schemeClr val="tx2"/>
                </a:solidFill>
              </a:rPr>
              <a:t>or </a:t>
            </a:r>
          </a:p>
          <a:p>
            <a:pPr marL="0" indent="0">
              <a:lnSpc>
                <a:spcPct val="90000"/>
              </a:lnSpc>
              <a:buNone/>
            </a:pPr>
            <a:r>
              <a:rPr lang="en-US" altLang="en-US" sz="2400" dirty="0" smtClean="0">
                <a:solidFill>
                  <a:schemeClr val="tx2"/>
                </a:solidFill>
              </a:rPr>
              <a:t>The </a:t>
            </a:r>
            <a:r>
              <a:rPr lang="en-US" altLang="en-US" sz="2400" dirty="0">
                <a:solidFill>
                  <a:schemeClr val="tx2"/>
                </a:solidFill>
              </a:rPr>
              <a:t>total number of NEW cases in the population, divided by the total number of individuals at risk of the disease in the population </a:t>
            </a:r>
          </a:p>
          <a:p>
            <a:pPr marL="0" indent="0">
              <a:lnSpc>
                <a:spcPct val="90000"/>
              </a:lnSpc>
              <a:buNone/>
            </a:pPr>
            <a:endParaRPr lang="en-US" altLang="en-US" sz="2400" dirty="0">
              <a:solidFill>
                <a:schemeClr val="tx2"/>
              </a:solidFill>
            </a:endParaRPr>
          </a:p>
          <a:p>
            <a:pPr marL="0" indent="0">
              <a:lnSpc>
                <a:spcPct val="90000"/>
              </a:lnSpc>
              <a:buNone/>
            </a:pPr>
            <a:r>
              <a:rPr lang="en-GB" altLang="en-US" sz="2400" dirty="0" smtClean="0">
                <a:solidFill>
                  <a:schemeClr val="tx2"/>
                </a:solidFill>
              </a:rPr>
              <a:t>Again</a:t>
            </a:r>
            <a:r>
              <a:rPr lang="en-GB" altLang="en-US" sz="2400" dirty="0">
                <a:solidFill>
                  <a:schemeClr val="tx2"/>
                </a:solidFill>
              </a:rPr>
              <a:t>, it is a proportion (RISK) and can be expressed as a percentage</a:t>
            </a:r>
            <a:endParaRPr lang="en-US" altLang="en-US" sz="2400" dirty="0">
              <a:solidFill>
                <a:schemeClr val="tx2"/>
              </a:solidFill>
            </a:endParaRPr>
          </a:p>
          <a:p>
            <a:pPr marL="0" indent="0">
              <a:buNone/>
            </a:pPr>
            <a:endParaRPr lang="en-US" sz="2400" dirty="0">
              <a:solidFill>
                <a:schemeClr val="tx2"/>
              </a:solidFill>
            </a:endParaRPr>
          </a:p>
        </p:txBody>
      </p:sp>
    </p:spTree>
    <p:extLst>
      <p:ext uri="{BB962C8B-B14F-4D97-AF65-F5344CB8AC3E}">
        <p14:creationId xmlns:p14="http://schemas.microsoft.com/office/powerpoint/2010/main" val="2968696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685800"/>
          </a:xfrm>
        </p:spPr>
        <p:txBody>
          <a:bodyPr/>
          <a:lstStyle/>
          <a:p>
            <a:r>
              <a:rPr lang="en-GB" altLang="en-US" dirty="0">
                <a:solidFill>
                  <a:schemeClr val="tx2"/>
                </a:solidFill>
              </a:rPr>
              <a:t>Odds of disease</a:t>
            </a:r>
            <a:endParaRPr lang="en-US" dirty="0">
              <a:solidFill>
                <a:schemeClr val="tx2"/>
              </a:solidFill>
            </a:endParaRPr>
          </a:p>
        </p:txBody>
      </p:sp>
      <p:sp>
        <p:nvSpPr>
          <p:cNvPr id="3" name="Content Placeholder 2"/>
          <p:cNvSpPr>
            <a:spLocks noGrp="1"/>
          </p:cNvSpPr>
          <p:nvPr>
            <p:ph idx="1"/>
          </p:nvPr>
        </p:nvSpPr>
        <p:spPr>
          <a:xfrm>
            <a:off x="685800" y="1447800"/>
            <a:ext cx="7772400" cy="4343400"/>
          </a:xfrm>
        </p:spPr>
        <p:txBody>
          <a:bodyPr/>
          <a:lstStyle/>
          <a:p>
            <a:pPr>
              <a:lnSpc>
                <a:spcPct val="90000"/>
              </a:lnSpc>
            </a:pPr>
            <a:r>
              <a:rPr lang="en-GB" altLang="en-US" sz="2800" dirty="0">
                <a:solidFill>
                  <a:schemeClr val="tx2"/>
                </a:solidFill>
              </a:rPr>
              <a:t>Provides an alternative way to express a probability (likelihood of an event)</a:t>
            </a:r>
          </a:p>
          <a:p>
            <a:pPr>
              <a:lnSpc>
                <a:spcPct val="90000"/>
              </a:lnSpc>
            </a:pPr>
            <a:r>
              <a:rPr lang="en-GB" altLang="en-US" sz="2800" dirty="0">
                <a:solidFill>
                  <a:schemeClr val="tx2"/>
                </a:solidFill>
              </a:rPr>
              <a:t>Risk = A / N</a:t>
            </a:r>
          </a:p>
          <a:p>
            <a:pPr>
              <a:lnSpc>
                <a:spcPct val="90000"/>
              </a:lnSpc>
            </a:pPr>
            <a:r>
              <a:rPr lang="en-GB" altLang="en-US" sz="2800" dirty="0">
                <a:solidFill>
                  <a:schemeClr val="tx2"/>
                </a:solidFill>
              </a:rPr>
              <a:t>Odds = A / (N-A)</a:t>
            </a:r>
          </a:p>
          <a:p>
            <a:pPr>
              <a:lnSpc>
                <a:spcPct val="90000"/>
              </a:lnSpc>
            </a:pPr>
            <a:endParaRPr lang="en-GB" altLang="en-US" sz="2800" dirty="0">
              <a:solidFill>
                <a:schemeClr val="tx2"/>
              </a:solidFill>
            </a:endParaRPr>
          </a:p>
          <a:p>
            <a:pPr>
              <a:lnSpc>
                <a:spcPct val="90000"/>
              </a:lnSpc>
            </a:pPr>
            <a:r>
              <a:rPr lang="en-GB" altLang="en-US" sz="2800" dirty="0">
                <a:solidFill>
                  <a:schemeClr val="tx2"/>
                </a:solidFill>
              </a:rPr>
              <a:t>Odds = probability / (</a:t>
            </a:r>
            <a:r>
              <a:rPr lang="en-GB" altLang="en-US" sz="2800" dirty="0" smtClean="0">
                <a:solidFill>
                  <a:schemeClr val="tx2"/>
                </a:solidFill>
              </a:rPr>
              <a:t>1 + odds</a:t>
            </a:r>
            <a:r>
              <a:rPr lang="en-GB" altLang="en-US" sz="2800" dirty="0">
                <a:solidFill>
                  <a:schemeClr val="tx2"/>
                </a:solidFill>
              </a:rPr>
              <a:t>)</a:t>
            </a:r>
          </a:p>
          <a:p>
            <a:pPr>
              <a:lnSpc>
                <a:spcPct val="90000"/>
              </a:lnSpc>
            </a:pPr>
            <a:r>
              <a:rPr lang="en-GB" altLang="en-US" sz="2800" dirty="0">
                <a:solidFill>
                  <a:schemeClr val="tx2"/>
                </a:solidFill>
              </a:rPr>
              <a:t>Probability = odds / (</a:t>
            </a:r>
            <a:r>
              <a:rPr lang="en-GB" altLang="en-US" sz="2800" dirty="0" smtClean="0">
                <a:solidFill>
                  <a:schemeClr val="tx2"/>
                </a:solidFill>
              </a:rPr>
              <a:t>1 - odds</a:t>
            </a:r>
            <a:r>
              <a:rPr lang="en-GB" altLang="en-US" sz="2800" dirty="0">
                <a:solidFill>
                  <a:schemeClr val="tx2"/>
                </a:solidFill>
              </a:rPr>
              <a:t>)</a:t>
            </a:r>
          </a:p>
          <a:p>
            <a:pPr marL="0" indent="0">
              <a:buNone/>
            </a:pPr>
            <a:endParaRPr lang="en-US" dirty="0">
              <a:solidFill>
                <a:schemeClr val="tx2"/>
              </a:solidFill>
            </a:endParaRPr>
          </a:p>
        </p:txBody>
      </p:sp>
    </p:spTree>
    <p:extLst>
      <p:ext uri="{BB962C8B-B14F-4D97-AF65-F5344CB8AC3E}">
        <p14:creationId xmlns:p14="http://schemas.microsoft.com/office/powerpoint/2010/main" val="2018665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609600"/>
          </a:xfrm>
        </p:spPr>
        <p:txBody>
          <a:bodyPr/>
          <a:lstStyle/>
          <a:p>
            <a:r>
              <a:rPr lang="en-GB" altLang="en-US" sz="3600" dirty="0">
                <a:solidFill>
                  <a:schemeClr val="tx2"/>
                </a:solidFill>
              </a:rPr>
              <a:t>Risk and odds</a:t>
            </a:r>
            <a:endParaRPr lang="en-US" sz="3600" dirty="0">
              <a:solidFill>
                <a:schemeClr val="tx2"/>
              </a:solidFill>
            </a:endParaRPr>
          </a:p>
        </p:txBody>
      </p:sp>
      <p:sp>
        <p:nvSpPr>
          <p:cNvPr id="3" name="Content Placeholder 2"/>
          <p:cNvSpPr>
            <a:spLocks noGrp="1"/>
          </p:cNvSpPr>
          <p:nvPr>
            <p:ph idx="1"/>
          </p:nvPr>
        </p:nvSpPr>
        <p:spPr>
          <a:xfrm>
            <a:off x="685800" y="1219200"/>
            <a:ext cx="7772400" cy="4114800"/>
          </a:xfrm>
        </p:spPr>
        <p:txBody>
          <a:bodyPr/>
          <a:lstStyle/>
          <a:p>
            <a:r>
              <a:rPr lang="en-GB" altLang="en-US" sz="2400" dirty="0" smtClean="0">
                <a:solidFill>
                  <a:schemeClr val="tx2"/>
                </a:solidFill>
              </a:rPr>
              <a:t>Risk </a:t>
            </a:r>
            <a:r>
              <a:rPr lang="en-GB" altLang="en-US" sz="2400" dirty="0">
                <a:solidFill>
                  <a:schemeClr val="tx2"/>
                </a:solidFill>
              </a:rPr>
              <a:t>is </a:t>
            </a:r>
            <a:r>
              <a:rPr lang="en-GB" altLang="en-US" sz="2400" dirty="0" smtClean="0">
                <a:solidFill>
                  <a:schemeClr val="tx2"/>
                </a:solidFill>
              </a:rPr>
              <a:t>number </a:t>
            </a:r>
            <a:r>
              <a:rPr lang="en-GB" altLang="en-US" sz="2400" dirty="0">
                <a:solidFill>
                  <a:schemeClr val="tx2"/>
                </a:solidFill>
              </a:rPr>
              <a:t>of events over number of possible </a:t>
            </a:r>
            <a:r>
              <a:rPr lang="en-GB" altLang="en-US" sz="2400" dirty="0" smtClean="0">
                <a:solidFill>
                  <a:schemeClr val="tx2"/>
                </a:solidFill>
              </a:rPr>
              <a:t>events</a:t>
            </a:r>
          </a:p>
          <a:p>
            <a:endParaRPr lang="en-GB" altLang="en-US" sz="2400" dirty="0">
              <a:solidFill>
                <a:schemeClr val="tx2"/>
              </a:solidFill>
            </a:endParaRPr>
          </a:p>
          <a:p>
            <a:r>
              <a:rPr lang="en-GB" altLang="en-US" sz="2400" dirty="0" smtClean="0">
                <a:solidFill>
                  <a:schemeClr val="tx2"/>
                </a:solidFill>
              </a:rPr>
              <a:t>Odds </a:t>
            </a:r>
            <a:r>
              <a:rPr lang="en-GB" altLang="en-US" sz="2400" dirty="0">
                <a:solidFill>
                  <a:schemeClr val="tx2"/>
                </a:solidFill>
              </a:rPr>
              <a:t>is defined as the number of events to the number of non-events </a:t>
            </a:r>
            <a:endParaRPr lang="en-GB" altLang="en-US" sz="2400" dirty="0" smtClean="0">
              <a:solidFill>
                <a:schemeClr val="tx2"/>
              </a:solidFill>
            </a:endParaRPr>
          </a:p>
          <a:p>
            <a:pPr marL="0" indent="0">
              <a:buNone/>
            </a:pPr>
            <a:endParaRPr lang="en-GB" altLang="en-US" sz="2400" dirty="0" smtClean="0">
              <a:solidFill>
                <a:schemeClr val="tx2"/>
              </a:solidFill>
            </a:endParaRPr>
          </a:p>
          <a:p>
            <a:pPr marL="0" indent="0">
              <a:buNone/>
            </a:pPr>
            <a:r>
              <a:rPr lang="en-GB" altLang="en-US" sz="2400" dirty="0" smtClean="0">
                <a:solidFill>
                  <a:schemeClr val="tx2"/>
                </a:solidFill>
              </a:rPr>
              <a:t>Example: number of cases in exposed group 60, number of cases in unexposed group 10, odds</a:t>
            </a:r>
            <a:r>
              <a:rPr lang="en-GB" altLang="en-US" sz="2400" dirty="0">
                <a:solidFill>
                  <a:schemeClr val="tx2"/>
                </a:solidFill>
              </a:rPr>
              <a:t> </a:t>
            </a:r>
            <a:r>
              <a:rPr lang="en-GB" altLang="en-US" sz="2400" dirty="0" smtClean="0">
                <a:solidFill>
                  <a:schemeClr val="tx2"/>
                </a:solidFill>
              </a:rPr>
              <a:t>are six </a:t>
            </a:r>
            <a:r>
              <a:rPr lang="en-GB" altLang="en-US" sz="2400" dirty="0">
                <a:solidFill>
                  <a:schemeClr val="tx2"/>
                </a:solidFill>
              </a:rPr>
              <a:t>to </a:t>
            </a:r>
            <a:r>
              <a:rPr lang="en-GB" altLang="en-US" sz="2400" dirty="0" smtClean="0">
                <a:solidFill>
                  <a:schemeClr val="tx2"/>
                </a:solidFill>
              </a:rPr>
              <a:t>one (60/10) and </a:t>
            </a:r>
            <a:r>
              <a:rPr lang="en-US" altLang="en-US" sz="2400" dirty="0" smtClean="0">
                <a:solidFill>
                  <a:schemeClr val="tx2"/>
                </a:solidFill>
              </a:rPr>
              <a:t>risk is </a:t>
            </a:r>
            <a:r>
              <a:rPr lang="en-US" altLang="en-US" sz="2400" dirty="0">
                <a:solidFill>
                  <a:schemeClr val="tx2"/>
                </a:solidFill>
              </a:rPr>
              <a:t>86</a:t>
            </a:r>
            <a:r>
              <a:rPr lang="en-US" altLang="en-US" sz="2400" dirty="0" smtClean="0">
                <a:solidFill>
                  <a:schemeClr val="tx2"/>
                </a:solidFill>
              </a:rPr>
              <a:t>%</a:t>
            </a:r>
            <a:r>
              <a:rPr lang="en-GB" altLang="en-US" sz="2400" dirty="0">
                <a:solidFill>
                  <a:schemeClr val="tx2"/>
                </a:solidFill>
              </a:rPr>
              <a:t> </a:t>
            </a:r>
            <a:r>
              <a:rPr lang="en-GB" altLang="en-US" sz="2400" dirty="0" smtClean="0">
                <a:solidFill>
                  <a:schemeClr val="tx2"/>
                </a:solidFill>
              </a:rPr>
              <a:t>(60/70)</a:t>
            </a:r>
            <a:endParaRPr lang="en-GB" altLang="en-US" sz="2400" dirty="0">
              <a:solidFill>
                <a:schemeClr val="tx2"/>
              </a:solidFill>
            </a:endParaRPr>
          </a:p>
          <a:p>
            <a:pPr marL="0" indent="0">
              <a:buNone/>
            </a:pPr>
            <a:endParaRPr lang="en-US" altLang="en-US" sz="2400" dirty="0" smtClean="0">
              <a:solidFill>
                <a:schemeClr val="tx2"/>
              </a:solidFill>
            </a:endParaRPr>
          </a:p>
          <a:p>
            <a:pPr marL="0" indent="0">
              <a:buNone/>
            </a:pPr>
            <a:r>
              <a:rPr lang="en-US" altLang="en-US" sz="2400" dirty="0">
                <a:solidFill>
                  <a:schemeClr val="tx2"/>
                </a:solidFill>
              </a:rPr>
              <a:t>T</a:t>
            </a:r>
            <a:r>
              <a:rPr lang="en-US" altLang="en-US" sz="2400" dirty="0" smtClean="0">
                <a:solidFill>
                  <a:schemeClr val="tx2"/>
                </a:solidFill>
              </a:rPr>
              <a:t>he </a:t>
            </a:r>
            <a:r>
              <a:rPr lang="en-US" altLang="en-US" sz="2400" dirty="0">
                <a:solidFill>
                  <a:schemeClr val="tx2"/>
                </a:solidFill>
              </a:rPr>
              <a:t>odds has properties that make it very useful in epidemiology</a:t>
            </a:r>
            <a:endParaRPr lang="en-US" sz="2400" dirty="0">
              <a:solidFill>
                <a:schemeClr val="tx2"/>
              </a:solidFill>
            </a:endParaRPr>
          </a:p>
        </p:txBody>
      </p:sp>
    </p:spTree>
    <p:extLst>
      <p:ext uri="{BB962C8B-B14F-4D97-AF65-F5344CB8AC3E}">
        <p14:creationId xmlns:p14="http://schemas.microsoft.com/office/powerpoint/2010/main" val="412548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838200"/>
          </a:xfrm>
        </p:spPr>
        <p:txBody>
          <a:bodyPr/>
          <a:lstStyle/>
          <a:p>
            <a:r>
              <a:rPr lang="en-GB" altLang="en-US" sz="3600" dirty="0">
                <a:solidFill>
                  <a:schemeClr val="tx2"/>
                </a:solidFill>
              </a:rPr>
              <a:t>Rate</a:t>
            </a:r>
            <a:endParaRPr lang="en-US" sz="3600" dirty="0">
              <a:solidFill>
                <a:schemeClr val="tx2"/>
              </a:solidFill>
            </a:endParaRPr>
          </a:p>
        </p:txBody>
      </p:sp>
      <p:sp>
        <p:nvSpPr>
          <p:cNvPr id="3" name="Content Placeholder 2"/>
          <p:cNvSpPr>
            <a:spLocks noGrp="1"/>
          </p:cNvSpPr>
          <p:nvPr>
            <p:ph idx="1"/>
          </p:nvPr>
        </p:nvSpPr>
        <p:spPr>
          <a:xfrm>
            <a:off x="685800" y="1371600"/>
            <a:ext cx="7772400" cy="4114800"/>
          </a:xfrm>
        </p:spPr>
        <p:txBody>
          <a:bodyPr/>
          <a:lstStyle/>
          <a:p>
            <a:pPr marL="0" indent="0">
              <a:lnSpc>
                <a:spcPct val="90000"/>
              </a:lnSpc>
              <a:buNone/>
            </a:pPr>
            <a:r>
              <a:rPr lang="en-US" altLang="en-US" sz="2400" dirty="0" smtClean="0">
                <a:solidFill>
                  <a:schemeClr val="tx2"/>
                </a:solidFill>
              </a:rPr>
              <a:t>Rate or velocity </a:t>
            </a:r>
            <a:r>
              <a:rPr lang="en-US" altLang="en-US" sz="2400" dirty="0">
                <a:solidFill>
                  <a:schemeClr val="tx2"/>
                </a:solidFill>
              </a:rPr>
              <a:t>at which new cases of a particular disease (or outcome of interest) occur in a population at risk for the disease</a:t>
            </a:r>
          </a:p>
          <a:p>
            <a:pPr marL="0" indent="0">
              <a:lnSpc>
                <a:spcPct val="90000"/>
              </a:lnSpc>
              <a:buNone/>
            </a:pPr>
            <a:endParaRPr lang="en-US" altLang="en-US" sz="2400" dirty="0" smtClean="0">
              <a:solidFill>
                <a:schemeClr val="tx2"/>
              </a:solidFill>
            </a:endParaRPr>
          </a:p>
          <a:p>
            <a:pPr marL="0" indent="0">
              <a:lnSpc>
                <a:spcPct val="90000"/>
              </a:lnSpc>
              <a:buNone/>
            </a:pPr>
            <a:r>
              <a:rPr lang="en-US" altLang="en-US" sz="2400" dirty="0" smtClean="0">
                <a:solidFill>
                  <a:schemeClr val="tx2"/>
                </a:solidFill>
              </a:rPr>
              <a:t>Calculated as:</a:t>
            </a:r>
          </a:p>
          <a:p>
            <a:pPr marL="0" indent="0">
              <a:lnSpc>
                <a:spcPct val="90000"/>
              </a:lnSpc>
              <a:buNone/>
            </a:pPr>
            <a:endParaRPr lang="en-US" altLang="en-US" sz="2400" dirty="0">
              <a:solidFill>
                <a:schemeClr val="tx2"/>
              </a:solidFill>
            </a:endParaRPr>
          </a:p>
          <a:p>
            <a:pPr marL="0" indent="0" algn="ctr">
              <a:lnSpc>
                <a:spcPct val="90000"/>
              </a:lnSpc>
              <a:buNone/>
            </a:pPr>
            <a:r>
              <a:rPr lang="en-US" altLang="en-US" sz="2400" dirty="0">
                <a:solidFill>
                  <a:schemeClr val="tx2"/>
                </a:solidFill>
              </a:rPr>
              <a:t>	Number of individuals developing disease over specified time </a:t>
            </a:r>
            <a:r>
              <a:rPr lang="en-US" altLang="en-US" sz="2400" dirty="0" smtClean="0">
                <a:solidFill>
                  <a:schemeClr val="tx2"/>
                </a:solidFill>
              </a:rPr>
              <a:t>period</a:t>
            </a:r>
          </a:p>
          <a:p>
            <a:pPr marL="0" indent="0" algn="ctr">
              <a:lnSpc>
                <a:spcPct val="90000"/>
              </a:lnSpc>
              <a:buNone/>
            </a:pPr>
            <a:r>
              <a:rPr lang="en-US" altLang="en-US" sz="2400" dirty="0" smtClean="0">
                <a:solidFill>
                  <a:schemeClr val="tx2"/>
                </a:solidFill>
              </a:rPr>
              <a:t>----------------------------------------</a:t>
            </a:r>
          </a:p>
          <a:p>
            <a:pPr marL="0" indent="0" algn="ctr">
              <a:lnSpc>
                <a:spcPct val="90000"/>
              </a:lnSpc>
              <a:buNone/>
            </a:pPr>
            <a:r>
              <a:rPr lang="en-US" altLang="en-US" sz="2400" dirty="0">
                <a:solidFill>
                  <a:schemeClr val="tx2"/>
                </a:solidFill>
              </a:rPr>
              <a:t>	Sum of the “disease-free” time experienced by study participants at risk of disease</a:t>
            </a:r>
          </a:p>
          <a:p>
            <a:pPr marL="0" indent="0">
              <a:buNone/>
            </a:pPr>
            <a:endParaRPr lang="en-US" sz="2400" dirty="0">
              <a:solidFill>
                <a:schemeClr val="tx2"/>
              </a:solidFill>
            </a:endParaRPr>
          </a:p>
        </p:txBody>
      </p:sp>
    </p:spTree>
    <p:extLst>
      <p:ext uri="{BB962C8B-B14F-4D97-AF65-F5344CB8AC3E}">
        <p14:creationId xmlns:p14="http://schemas.microsoft.com/office/powerpoint/2010/main" val="3434734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US" sz="3600" dirty="0" smtClean="0">
                <a:solidFill>
                  <a:schemeClr val="tx2"/>
                </a:solidFill>
              </a:rPr>
              <a:t>Measures of association</a:t>
            </a:r>
            <a:endParaRPr lang="en-US" sz="3600" dirty="0">
              <a:solidFill>
                <a:schemeClr val="tx2"/>
              </a:solidFill>
            </a:endParaRPr>
          </a:p>
        </p:txBody>
      </p:sp>
      <p:sp>
        <p:nvSpPr>
          <p:cNvPr id="3" name="Content Placeholder 2"/>
          <p:cNvSpPr>
            <a:spLocks noGrp="1"/>
          </p:cNvSpPr>
          <p:nvPr>
            <p:ph idx="1"/>
          </p:nvPr>
        </p:nvSpPr>
        <p:spPr>
          <a:xfrm>
            <a:off x="685800" y="1676400"/>
            <a:ext cx="7772400" cy="4114800"/>
          </a:xfrm>
        </p:spPr>
        <p:txBody>
          <a:bodyPr/>
          <a:lstStyle/>
          <a:p>
            <a:r>
              <a:rPr lang="en-US" sz="2400" dirty="0" smtClean="0">
                <a:solidFill>
                  <a:schemeClr val="tx2"/>
                </a:solidFill>
              </a:rPr>
              <a:t>Measure the strength of association between the exposure and outcome, e.g. How likely are cigarette smokers likely to develop lung cancer?</a:t>
            </a:r>
          </a:p>
          <a:p>
            <a:endParaRPr lang="en-US" sz="2400" dirty="0" smtClean="0">
              <a:solidFill>
                <a:schemeClr val="tx2"/>
              </a:solidFill>
            </a:endParaRPr>
          </a:p>
          <a:p>
            <a:r>
              <a:rPr lang="en-US" sz="2400" dirty="0" smtClean="0">
                <a:solidFill>
                  <a:schemeClr val="tx2"/>
                </a:solidFill>
              </a:rPr>
              <a:t>Could be relative (ratios) or absolute (differences)</a:t>
            </a:r>
          </a:p>
          <a:p>
            <a:endParaRPr lang="en-US" sz="2400" dirty="0">
              <a:solidFill>
                <a:schemeClr val="tx2"/>
              </a:solidFill>
            </a:endParaRPr>
          </a:p>
          <a:p>
            <a:r>
              <a:rPr lang="en-US" sz="2400" dirty="0" smtClean="0">
                <a:solidFill>
                  <a:schemeClr val="tx2"/>
                </a:solidFill>
              </a:rPr>
              <a:t>Risk ratio</a:t>
            </a:r>
          </a:p>
          <a:p>
            <a:r>
              <a:rPr lang="en-US" sz="2400" dirty="0" smtClean="0">
                <a:solidFill>
                  <a:schemeClr val="tx2"/>
                </a:solidFill>
              </a:rPr>
              <a:t>Odds ratio</a:t>
            </a:r>
            <a:endParaRPr lang="en-US" sz="2400" dirty="0">
              <a:solidFill>
                <a:schemeClr val="tx2"/>
              </a:solidFill>
            </a:endParaRPr>
          </a:p>
        </p:txBody>
      </p:sp>
    </p:spTree>
    <p:extLst>
      <p:ext uri="{BB962C8B-B14F-4D97-AF65-F5344CB8AC3E}">
        <p14:creationId xmlns:p14="http://schemas.microsoft.com/office/powerpoint/2010/main" val="1785233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US" sz="3600" dirty="0" smtClean="0">
                <a:solidFill>
                  <a:schemeClr val="tx2"/>
                </a:solidFill>
              </a:rPr>
              <a:t>Measures of association</a:t>
            </a:r>
            <a:endParaRPr lang="en-US" sz="3600" dirty="0">
              <a:solidFill>
                <a:schemeClr val="tx2"/>
              </a:solidFill>
            </a:endParaRPr>
          </a:p>
        </p:txBody>
      </p:sp>
      <p:sp>
        <p:nvSpPr>
          <p:cNvPr id="3" name="Content Placeholder 2"/>
          <p:cNvSpPr>
            <a:spLocks noGrp="1"/>
          </p:cNvSpPr>
          <p:nvPr>
            <p:ph idx="1"/>
          </p:nvPr>
        </p:nvSpPr>
        <p:spPr>
          <a:xfrm>
            <a:off x="685800" y="1676400"/>
            <a:ext cx="7772400" cy="4114800"/>
          </a:xfrm>
        </p:spPr>
        <p:txBody>
          <a:bodyPr/>
          <a:lstStyle/>
          <a:p>
            <a:r>
              <a:rPr lang="en-US" sz="2400" dirty="0" smtClean="0">
                <a:solidFill>
                  <a:schemeClr val="tx2"/>
                </a:solidFill>
              </a:rPr>
              <a:t>Measure the strength of association between the exposure and outcome, e.g. How likely are cigarette smokers likely to develop lung cancer?</a:t>
            </a:r>
          </a:p>
          <a:p>
            <a:endParaRPr lang="en-US" sz="2400" dirty="0" smtClean="0">
              <a:solidFill>
                <a:schemeClr val="tx2"/>
              </a:solidFill>
            </a:endParaRPr>
          </a:p>
          <a:p>
            <a:r>
              <a:rPr lang="en-US" sz="2400" dirty="0" smtClean="0">
                <a:solidFill>
                  <a:schemeClr val="tx2"/>
                </a:solidFill>
              </a:rPr>
              <a:t>Could be relative (ratios) or absolute (differences)</a:t>
            </a:r>
          </a:p>
          <a:p>
            <a:endParaRPr lang="en-US" sz="2400" dirty="0">
              <a:solidFill>
                <a:schemeClr val="tx2"/>
              </a:solidFill>
            </a:endParaRPr>
          </a:p>
          <a:p>
            <a:r>
              <a:rPr lang="en-US" sz="2400" dirty="0" smtClean="0">
                <a:solidFill>
                  <a:schemeClr val="tx2"/>
                </a:solidFill>
              </a:rPr>
              <a:t>Risk ratio</a:t>
            </a:r>
          </a:p>
          <a:p>
            <a:r>
              <a:rPr lang="en-US" sz="2400" dirty="0" smtClean="0">
                <a:solidFill>
                  <a:schemeClr val="tx2"/>
                </a:solidFill>
              </a:rPr>
              <a:t>Odds ratio</a:t>
            </a:r>
            <a:endParaRPr lang="en-US" sz="2400" dirty="0">
              <a:solidFill>
                <a:schemeClr val="tx2"/>
              </a:solidFill>
            </a:endParaRPr>
          </a:p>
        </p:txBody>
      </p:sp>
    </p:spTree>
    <p:extLst>
      <p:ext uri="{BB962C8B-B14F-4D97-AF65-F5344CB8AC3E}">
        <p14:creationId xmlns:p14="http://schemas.microsoft.com/office/powerpoint/2010/main" val="2180217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US" sz="3600" dirty="0" smtClean="0">
                <a:solidFill>
                  <a:schemeClr val="tx2"/>
                </a:solidFill>
              </a:rPr>
              <a:t>Measures of association</a:t>
            </a:r>
            <a:endParaRPr lang="en-US" sz="3600" dirty="0">
              <a:solidFill>
                <a:schemeClr val="tx2"/>
              </a:solidFill>
            </a:endParaRPr>
          </a:p>
        </p:txBody>
      </p:sp>
      <p:sp>
        <p:nvSpPr>
          <p:cNvPr id="3" name="Content Placeholder 2"/>
          <p:cNvSpPr>
            <a:spLocks noGrp="1"/>
          </p:cNvSpPr>
          <p:nvPr>
            <p:ph idx="1"/>
          </p:nvPr>
        </p:nvSpPr>
        <p:spPr>
          <a:xfrm>
            <a:off x="685800" y="1676400"/>
            <a:ext cx="7772400" cy="4114800"/>
          </a:xfrm>
        </p:spPr>
        <p:txBody>
          <a:bodyPr/>
          <a:lstStyle/>
          <a:p>
            <a:r>
              <a:rPr lang="en-US" sz="2400" dirty="0" smtClean="0">
                <a:solidFill>
                  <a:schemeClr val="tx2"/>
                </a:solidFill>
              </a:rPr>
              <a:t>Measure the strength of association between the exposure and outcome, e.g. How likely are cigarette smokers likely to develop lung cancer?</a:t>
            </a:r>
          </a:p>
          <a:p>
            <a:endParaRPr lang="en-US" sz="2400" dirty="0" smtClean="0">
              <a:solidFill>
                <a:schemeClr val="tx2"/>
              </a:solidFill>
            </a:endParaRPr>
          </a:p>
          <a:p>
            <a:r>
              <a:rPr lang="en-US" sz="2400" dirty="0" smtClean="0">
                <a:solidFill>
                  <a:schemeClr val="tx2"/>
                </a:solidFill>
              </a:rPr>
              <a:t>Could be relative (ratios) or absolute (differences)</a:t>
            </a:r>
          </a:p>
          <a:p>
            <a:endParaRPr lang="en-US" sz="2400" dirty="0">
              <a:solidFill>
                <a:schemeClr val="tx2"/>
              </a:solidFill>
            </a:endParaRPr>
          </a:p>
          <a:p>
            <a:r>
              <a:rPr lang="en-US" sz="2400" dirty="0" smtClean="0">
                <a:solidFill>
                  <a:schemeClr val="tx2"/>
                </a:solidFill>
              </a:rPr>
              <a:t>Risk ratio</a:t>
            </a:r>
          </a:p>
          <a:p>
            <a:r>
              <a:rPr lang="en-US" sz="2400" dirty="0" smtClean="0">
                <a:solidFill>
                  <a:schemeClr val="tx2"/>
                </a:solidFill>
              </a:rPr>
              <a:t>Odds ratio</a:t>
            </a:r>
            <a:endParaRPr lang="en-US" sz="2400" dirty="0">
              <a:solidFill>
                <a:schemeClr val="tx2"/>
              </a:solidFill>
            </a:endParaRPr>
          </a:p>
        </p:txBody>
      </p:sp>
    </p:spTree>
    <p:extLst>
      <p:ext uri="{BB962C8B-B14F-4D97-AF65-F5344CB8AC3E}">
        <p14:creationId xmlns:p14="http://schemas.microsoft.com/office/powerpoint/2010/main" val="1324176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US" sz="3600" dirty="0" smtClean="0">
                <a:solidFill>
                  <a:schemeClr val="tx2"/>
                </a:solidFill>
              </a:rPr>
              <a:t>Measures of association</a:t>
            </a:r>
            <a:endParaRPr lang="en-US" sz="3600" dirty="0">
              <a:solidFill>
                <a:schemeClr val="tx2"/>
              </a:solidFill>
            </a:endParaRPr>
          </a:p>
        </p:txBody>
      </p:sp>
      <p:sp>
        <p:nvSpPr>
          <p:cNvPr id="3" name="Content Placeholder 2"/>
          <p:cNvSpPr>
            <a:spLocks noGrp="1"/>
          </p:cNvSpPr>
          <p:nvPr>
            <p:ph idx="1"/>
          </p:nvPr>
        </p:nvSpPr>
        <p:spPr>
          <a:xfrm>
            <a:off x="685800" y="1676400"/>
            <a:ext cx="7772400" cy="4114800"/>
          </a:xfrm>
        </p:spPr>
        <p:txBody>
          <a:bodyPr/>
          <a:lstStyle/>
          <a:p>
            <a:r>
              <a:rPr lang="en-US" sz="2400" dirty="0" smtClean="0">
                <a:solidFill>
                  <a:schemeClr val="tx2"/>
                </a:solidFill>
              </a:rPr>
              <a:t>Measure the strength of association between the exposure and outcome, e.g. How likely are cigarette smokers likely to develop lung cancer?</a:t>
            </a:r>
          </a:p>
          <a:p>
            <a:endParaRPr lang="en-US" sz="2400" dirty="0" smtClean="0">
              <a:solidFill>
                <a:schemeClr val="tx2"/>
              </a:solidFill>
            </a:endParaRPr>
          </a:p>
          <a:p>
            <a:r>
              <a:rPr lang="en-US" sz="2400" dirty="0" smtClean="0">
                <a:solidFill>
                  <a:schemeClr val="tx2"/>
                </a:solidFill>
              </a:rPr>
              <a:t>Could be relative (ratios) or absolute (differences)</a:t>
            </a:r>
          </a:p>
          <a:p>
            <a:endParaRPr lang="en-US" sz="2400" dirty="0">
              <a:solidFill>
                <a:schemeClr val="tx2"/>
              </a:solidFill>
            </a:endParaRPr>
          </a:p>
          <a:p>
            <a:r>
              <a:rPr lang="en-US" sz="2400" dirty="0" smtClean="0">
                <a:solidFill>
                  <a:schemeClr val="tx2"/>
                </a:solidFill>
              </a:rPr>
              <a:t>Risk ratio</a:t>
            </a:r>
          </a:p>
          <a:p>
            <a:r>
              <a:rPr lang="en-US" sz="2400" dirty="0" smtClean="0">
                <a:solidFill>
                  <a:schemeClr val="tx2"/>
                </a:solidFill>
              </a:rPr>
              <a:t>Odds ratio</a:t>
            </a:r>
            <a:endParaRPr lang="en-US" sz="2400" dirty="0">
              <a:solidFill>
                <a:schemeClr val="tx2"/>
              </a:solidFill>
            </a:endParaRPr>
          </a:p>
        </p:txBody>
      </p:sp>
    </p:spTree>
    <p:extLst>
      <p:ext uri="{BB962C8B-B14F-4D97-AF65-F5344CB8AC3E}">
        <p14:creationId xmlns:p14="http://schemas.microsoft.com/office/powerpoint/2010/main" val="2277148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838200"/>
          </a:xfrm>
        </p:spPr>
        <p:txBody>
          <a:bodyPr/>
          <a:lstStyle/>
          <a:p>
            <a:r>
              <a:rPr lang="en-GB" altLang="en-US" sz="3600" dirty="0">
                <a:solidFill>
                  <a:schemeClr val="tx2"/>
                </a:solidFill>
              </a:rPr>
              <a:t>Risk ratio</a:t>
            </a:r>
            <a:endParaRPr lang="en-US" sz="3600" dirty="0">
              <a:solidFill>
                <a:schemeClr val="tx2"/>
              </a:solidFill>
            </a:endParaRPr>
          </a:p>
        </p:txBody>
      </p:sp>
      <p:sp>
        <p:nvSpPr>
          <p:cNvPr id="4" name="Text Box 3"/>
          <p:cNvSpPr txBox="1">
            <a:spLocks noChangeArrowheads="1"/>
          </p:cNvSpPr>
          <p:nvPr/>
        </p:nvSpPr>
        <p:spPr bwMode="auto">
          <a:xfrm>
            <a:off x="827088" y="4508500"/>
            <a:ext cx="43180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1">
              <a:lnSpc>
                <a:spcPct val="100000"/>
              </a:lnSpc>
              <a:spcBef>
                <a:spcPct val="50000"/>
              </a:spcBef>
              <a:buClrTx/>
              <a:buSzTx/>
              <a:buFontTx/>
              <a:buNone/>
            </a:pPr>
            <a:r>
              <a:rPr lang="en-GB" altLang="en-US" dirty="0">
                <a:solidFill>
                  <a:schemeClr val="tx2"/>
                </a:solidFill>
                <a:latin typeface="Verdana" pitchFamily="34" charset="0"/>
              </a:rPr>
              <a:t>Risk in exposed (R</a:t>
            </a:r>
            <a:r>
              <a:rPr lang="en-GB" altLang="en-US" baseline="-25000" dirty="0">
                <a:solidFill>
                  <a:schemeClr val="tx2"/>
                </a:solidFill>
                <a:latin typeface="Verdana" pitchFamily="34" charset="0"/>
              </a:rPr>
              <a:t>e</a:t>
            </a:r>
            <a:r>
              <a:rPr lang="en-GB" altLang="en-US" dirty="0">
                <a:solidFill>
                  <a:schemeClr val="tx2"/>
                </a:solidFill>
                <a:latin typeface="Verdana" pitchFamily="34" charset="0"/>
              </a:rPr>
              <a:t>) = a/(</a:t>
            </a:r>
            <a:r>
              <a:rPr lang="en-GB" altLang="en-US" dirty="0" err="1">
                <a:solidFill>
                  <a:schemeClr val="tx2"/>
                </a:solidFill>
                <a:latin typeface="Verdana" pitchFamily="34" charset="0"/>
              </a:rPr>
              <a:t>a+b</a:t>
            </a:r>
            <a:r>
              <a:rPr lang="en-GB" altLang="en-US" dirty="0">
                <a:solidFill>
                  <a:schemeClr val="tx2"/>
                </a:solidFill>
                <a:latin typeface="Verdana" pitchFamily="34" charset="0"/>
              </a:rPr>
              <a:t>)</a:t>
            </a:r>
          </a:p>
          <a:p>
            <a:pPr hangingPunct="1">
              <a:lnSpc>
                <a:spcPct val="100000"/>
              </a:lnSpc>
              <a:spcBef>
                <a:spcPct val="50000"/>
              </a:spcBef>
              <a:buClrTx/>
              <a:buSzTx/>
              <a:buFontTx/>
              <a:buNone/>
            </a:pPr>
            <a:r>
              <a:rPr lang="en-GB" altLang="en-US" dirty="0">
                <a:solidFill>
                  <a:schemeClr val="tx2"/>
                </a:solidFill>
                <a:latin typeface="Verdana" pitchFamily="34" charset="0"/>
              </a:rPr>
              <a:t>Risk in exposed (R</a:t>
            </a:r>
            <a:r>
              <a:rPr lang="en-GB" altLang="en-US" baseline="-25000" dirty="0">
                <a:solidFill>
                  <a:schemeClr val="tx2"/>
                </a:solidFill>
                <a:latin typeface="Verdana" pitchFamily="34" charset="0"/>
              </a:rPr>
              <a:t>u</a:t>
            </a:r>
            <a:r>
              <a:rPr lang="en-GB" altLang="en-US" dirty="0">
                <a:solidFill>
                  <a:schemeClr val="tx2"/>
                </a:solidFill>
                <a:latin typeface="Verdana" pitchFamily="34" charset="0"/>
              </a:rPr>
              <a:t>)= c/(</a:t>
            </a:r>
            <a:r>
              <a:rPr lang="en-GB" altLang="en-US" dirty="0" err="1">
                <a:solidFill>
                  <a:schemeClr val="tx2"/>
                </a:solidFill>
                <a:latin typeface="Verdana" pitchFamily="34" charset="0"/>
              </a:rPr>
              <a:t>c+d</a:t>
            </a:r>
            <a:r>
              <a:rPr lang="en-GB" altLang="en-US" dirty="0">
                <a:solidFill>
                  <a:schemeClr val="tx2"/>
                </a:solidFill>
                <a:latin typeface="Verdana" pitchFamily="34" charset="0"/>
              </a:rPr>
              <a:t>)</a:t>
            </a:r>
          </a:p>
          <a:p>
            <a:pPr hangingPunct="1">
              <a:lnSpc>
                <a:spcPct val="100000"/>
              </a:lnSpc>
              <a:spcBef>
                <a:spcPct val="50000"/>
              </a:spcBef>
              <a:buClrTx/>
              <a:buSzTx/>
              <a:buFontTx/>
              <a:buNone/>
            </a:pPr>
            <a:r>
              <a:rPr lang="en-GB" altLang="en-US" dirty="0">
                <a:solidFill>
                  <a:schemeClr val="tx2"/>
                </a:solidFill>
                <a:latin typeface="Verdana" pitchFamily="34" charset="0"/>
              </a:rPr>
              <a:t>Risk ratio = R</a:t>
            </a:r>
            <a:r>
              <a:rPr lang="en-GB" altLang="en-US" baseline="-25000" dirty="0">
                <a:solidFill>
                  <a:schemeClr val="tx2"/>
                </a:solidFill>
                <a:latin typeface="Verdana" pitchFamily="34" charset="0"/>
              </a:rPr>
              <a:t>e/ </a:t>
            </a:r>
            <a:r>
              <a:rPr lang="en-GB" altLang="en-US" dirty="0">
                <a:solidFill>
                  <a:schemeClr val="tx2"/>
                </a:solidFill>
                <a:latin typeface="Verdana" pitchFamily="34" charset="0"/>
              </a:rPr>
              <a:t>R</a:t>
            </a:r>
            <a:r>
              <a:rPr lang="en-GB" altLang="en-US" baseline="-25000" dirty="0">
                <a:solidFill>
                  <a:schemeClr val="tx2"/>
                </a:solidFill>
                <a:latin typeface="Verdana" pitchFamily="34" charset="0"/>
              </a:rPr>
              <a:t>u</a:t>
            </a:r>
            <a:endParaRPr lang="en-GB" altLang="en-US" dirty="0">
              <a:solidFill>
                <a:schemeClr val="tx2"/>
              </a:solidFill>
              <a:latin typeface="Verdana" pitchFamily="34" charset="0"/>
            </a:endParaRPr>
          </a:p>
          <a:p>
            <a:pPr algn="ctr" hangingPunct="1">
              <a:lnSpc>
                <a:spcPct val="100000"/>
              </a:lnSpc>
              <a:spcBef>
                <a:spcPct val="50000"/>
              </a:spcBef>
              <a:buClrTx/>
              <a:buSzTx/>
              <a:buFontTx/>
              <a:buNone/>
            </a:pPr>
            <a:endParaRPr lang="en-GB" altLang="en-US" dirty="0">
              <a:latin typeface="Verdana" pitchFamily="34" charset="0"/>
            </a:endParaRPr>
          </a:p>
        </p:txBody>
      </p:sp>
      <p:graphicFrame>
        <p:nvGraphicFramePr>
          <p:cNvPr id="5" name="Group 4"/>
          <p:cNvGraphicFramePr>
            <a:graphicFrameLocks noGrp="1"/>
          </p:cNvGraphicFramePr>
          <p:nvPr>
            <p:ph sz="quarter" idx="4294967295"/>
          </p:nvPr>
        </p:nvGraphicFramePr>
        <p:xfrm>
          <a:off x="5724525" y="4365625"/>
          <a:ext cx="3024188" cy="1258888"/>
        </p:xfrm>
        <a:graphic>
          <a:graphicData uri="http://schemas.openxmlformats.org/drawingml/2006/table">
            <a:tbl>
              <a:tblPr/>
              <a:tblGrid>
                <a:gridCol w="3024188"/>
              </a:tblGrid>
              <a:tr h="376238">
                <a:tc>
                  <a:txBody>
                    <a:bodyPr/>
                    <a:lstStyle/>
                    <a:p>
                      <a:pPr marL="0" marR="0" lvl="0" indent="0" algn="l"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r>
                        <a:rPr kumimoji="0" lang="en-GB" sz="1400" b="0" i="0" u="none" strike="noStrike" cap="none" normalizeH="0" baseline="0" dirty="0" smtClean="0">
                          <a:ln>
                            <a:noFill/>
                          </a:ln>
                          <a:solidFill>
                            <a:srgbClr val="1F497D"/>
                          </a:solidFill>
                          <a:effectLst/>
                          <a:latin typeface="Arial" charset="0"/>
                          <a:ea typeface="ＭＳ Ｐゴシック" pitchFamily="-107" charset="-128"/>
                        </a:rPr>
                        <a:t>Risk ratio = R</a:t>
                      </a:r>
                      <a:r>
                        <a:rPr kumimoji="0" lang="en-GB" sz="1400" b="0" i="0" u="none" strike="noStrike" cap="none" normalizeH="0" baseline="-25000" dirty="0" smtClean="0">
                          <a:ln>
                            <a:noFill/>
                          </a:ln>
                          <a:solidFill>
                            <a:srgbClr val="1F497D"/>
                          </a:solidFill>
                          <a:effectLst/>
                          <a:latin typeface="Arial" charset="0"/>
                          <a:ea typeface="ＭＳ Ｐゴシック" pitchFamily="-107" charset="-128"/>
                        </a:rPr>
                        <a:t>e/ </a:t>
                      </a:r>
                      <a:r>
                        <a:rPr kumimoji="0" lang="en-GB" sz="1400" b="0" i="0" u="none" strike="noStrike" cap="none" normalizeH="0" baseline="0" dirty="0" smtClean="0">
                          <a:ln>
                            <a:noFill/>
                          </a:ln>
                          <a:solidFill>
                            <a:srgbClr val="1F497D"/>
                          </a:solidFill>
                          <a:effectLst/>
                          <a:latin typeface="Arial" charset="0"/>
                          <a:ea typeface="ＭＳ Ｐゴシック" pitchFamily="-107" charset="-128"/>
                        </a:rPr>
                        <a:t>R</a:t>
                      </a:r>
                      <a:r>
                        <a:rPr kumimoji="0" lang="en-GB" sz="1400" b="0" i="0" u="none" strike="noStrike" cap="none" normalizeH="0" baseline="-25000" dirty="0" smtClean="0">
                          <a:ln>
                            <a:noFill/>
                          </a:ln>
                          <a:solidFill>
                            <a:srgbClr val="1F497D"/>
                          </a:solidFill>
                          <a:effectLst/>
                          <a:latin typeface="Arial" charset="0"/>
                          <a:ea typeface="ＭＳ Ｐゴシック" pitchFamily="-107" charset="-128"/>
                        </a:rPr>
                        <a:t>u</a:t>
                      </a:r>
                    </a:p>
                  </a:txBody>
                  <a:tcPr horzOverflow="overflow">
                    <a:lnL>
                      <a:noFill/>
                    </a:lnL>
                    <a:lnR>
                      <a:noFill/>
                    </a:lnR>
                    <a:lnT>
                      <a:noFill/>
                    </a:lnT>
                    <a:lnB>
                      <a:noFill/>
                    </a:lnB>
                    <a:lnTlToBr>
                      <a:noFill/>
                    </a:lnTlToBr>
                    <a:lnBlToTr>
                      <a:noFill/>
                    </a:lnBlToTr>
                    <a:noFill/>
                  </a:tcPr>
                </a:tc>
              </a:tr>
              <a:tr h="349250">
                <a:tc>
                  <a:txBody>
                    <a:bodyPr/>
                    <a:lstStyle/>
                    <a:p>
                      <a:pPr marL="0" marR="0" lvl="0" indent="0" algn="l"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r>
                        <a:rPr kumimoji="0" lang="en-GB" sz="1400" b="0" i="0" u="none" strike="noStrike" cap="none" normalizeH="0" baseline="0" smtClean="0">
                          <a:ln>
                            <a:noFill/>
                          </a:ln>
                          <a:solidFill>
                            <a:srgbClr val="1F497D"/>
                          </a:solidFill>
                          <a:effectLst/>
                          <a:latin typeface="Arial" charset="0"/>
                          <a:ea typeface="ＭＳ Ｐゴシック" pitchFamily="-107" charset="-128"/>
                        </a:rPr>
                        <a:t>= (120/5000)/(50/5000)</a:t>
                      </a:r>
                    </a:p>
                  </a:txBody>
                  <a:tcPr horzOverflow="overflow">
                    <a:lnL>
                      <a:noFill/>
                    </a:lnL>
                    <a:lnR>
                      <a:noFill/>
                    </a:lnR>
                    <a:lnT>
                      <a:noFill/>
                    </a:lnT>
                    <a:lnB>
                      <a:noFill/>
                    </a:lnB>
                    <a:lnTlToBr>
                      <a:noFill/>
                    </a:lnTlToBr>
                    <a:lnBlToTr>
                      <a:noFill/>
                    </a:lnBlToTr>
                    <a:noFill/>
                  </a:tcPr>
                </a:tc>
              </a:tr>
              <a:tr h="533400">
                <a:tc>
                  <a:txBody>
                    <a:bodyPr/>
                    <a:lstStyle/>
                    <a:p>
                      <a:pPr marL="0" marR="0" lvl="0" indent="0" algn="l"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r>
                        <a:rPr kumimoji="0" lang="en-GB" sz="1400" b="0" i="0" u="none" strike="noStrike" cap="none" normalizeH="0" baseline="0" dirty="0" smtClean="0">
                          <a:ln>
                            <a:noFill/>
                          </a:ln>
                          <a:solidFill>
                            <a:srgbClr val="1F497D"/>
                          </a:solidFill>
                          <a:effectLst/>
                          <a:latin typeface="Arial" charset="0"/>
                          <a:ea typeface="ＭＳ Ｐゴシック" pitchFamily="-107" charset="-128"/>
                        </a:rPr>
                        <a:t>= 2.4</a:t>
                      </a:r>
                    </a:p>
                  </a:txBody>
                  <a:tcPr horzOverflow="overflow">
                    <a:lnL>
                      <a:noFill/>
                    </a:lnL>
                    <a:lnR>
                      <a:noFill/>
                    </a:lnR>
                    <a:lnT>
                      <a:noFill/>
                    </a:lnT>
                    <a:lnB>
                      <a:noFill/>
                    </a:lnB>
                    <a:lnTlToBr>
                      <a:noFill/>
                    </a:lnTlToBr>
                    <a:lnBlToTr>
                      <a:noFill/>
                    </a:lnBlToTr>
                    <a:noFill/>
                  </a:tcPr>
                </a:tc>
              </a:tr>
            </a:tbl>
          </a:graphicData>
        </a:graphic>
      </p:graphicFrame>
      <p:pic>
        <p:nvPicPr>
          <p:cNvPr id="6"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844675"/>
            <a:ext cx="4906962"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oup 17"/>
          <p:cNvGraphicFramePr>
            <a:graphicFrameLocks noGrp="1"/>
          </p:cNvGraphicFramePr>
          <p:nvPr>
            <p:ph sz="half" idx="4294967295"/>
          </p:nvPr>
        </p:nvGraphicFramePr>
        <p:xfrm>
          <a:off x="5942013" y="1851025"/>
          <a:ext cx="2590800" cy="1471741"/>
        </p:xfrm>
        <a:graphic>
          <a:graphicData uri="http://schemas.openxmlformats.org/drawingml/2006/table">
            <a:tbl>
              <a:tblPr/>
              <a:tblGrid>
                <a:gridCol w="992187"/>
                <a:gridCol w="608013"/>
                <a:gridCol w="990600"/>
              </a:tblGrid>
              <a:tr h="552576">
                <a:tc>
                  <a:txBody>
                    <a:bodyPr/>
                    <a:lstStyle/>
                    <a:p>
                      <a:pPr marL="0" marR="0" lvl="0" indent="0" algn="l"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endParaRPr kumimoji="0" lang="en-US" sz="1400" b="0" i="0" u="none" strike="noStrike" cap="none" normalizeH="0" baseline="0" dirty="0" smtClean="0">
                        <a:ln>
                          <a:noFill/>
                        </a:ln>
                        <a:solidFill>
                          <a:srgbClr val="9A044B"/>
                        </a:solidFill>
                        <a:effectLst/>
                        <a:latin typeface="Arial" charset="0"/>
                        <a:ea typeface="ＭＳ Ｐゴシック" pitchFamily="-107" charset="-128"/>
                      </a:endParaRPr>
                    </a:p>
                  </a:txBody>
                  <a:tcPr marT="45688" marB="45688" horzOverflow="overflow">
                    <a:lnL>
                      <a:noFill/>
                    </a:lnL>
                    <a:lnR w="9525" cap="flat" cmpd="sng" algn="ctr">
                      <a:solidFill>
                        <a:srgbClr val="9A044B"/>
                      </a:solidFill>
                      <a:prstDash val="solid"/>
                      <a:round/>
                      <a:headEnd type="none" w="med" len="med"/>
                      <a:tailEnd type="none" w="med" len="med"/>
                    </a:lnR>
                    <a:lnT>
                      <a:noFill/>
                    </a:lnT>
                    <a:lnB w="9525" cap="flat" cmpd="sng" algn="ctr">
                      <a:solidFill>
                        <a:srgbClr val="9A044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r>
                        <a:rPr kumimoji="0" lang="en-US" sz="1000" b="0" i="0" u="none" strike="noStrike" cap="none" normalizeH="0" baseline="0" smtClean="0">
                          <a:ln>
                            <a:noFill/>
                          </a:ln>
                          <a:solidFill>
                            <a:srgbClr val="9A044B"/>
                          </a:solidFill>
                          <a:effectLst/>
                          <a:latin typeface="Arial" charset="0"/>
                          <a:ea typeface="ＭＳ Ｐゴシック" pitchFamily="-107" charset="-128"/>
                        </a:rPr>
                        <a:t>Case</a:t>
                      </a:r>
                    </a:p>
                  </a:txBody>
                  <a:tcPr marT="45688" marB="45688" horzOverflow="overflow">
                    <a:lnL w="9525" cap="flat" cmpd="sng" algn="ctr">
                      <a:solidFill>
                        <a:srgbClr val="9A044B"/>
                      </a:solidFill>
                      <a:prstDash val="solid"/>
                      <a:round/>
                      <a:headEnd type="none" w="med" len="med"/>
                      <a:tailEnd type="none" w="med" len="med"/>
                    </a:lnL>
                    <a:lnR>
                      <a:noFill/>
                    </a:lnR>
                    <a:lnT>
                      <a:noFill/>
                    </a:lnT>
                    <a:lnB w="9525" cap="flat" cmpd="sng" algn="ctr">
                      <a:solidFill>
                        <a:srgbClr val="9A044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r>
                        <a:rPr kumimoji="0" lang="en-US" sz="1000" b="0" i="0" u="none" strike="noStrike" cap="none" normalizeH="0" baseline="0" smtClean="0">
                          <a:ln>
                            <a:noFill/>
                          </a:ln>
                          <a:solidFill>
                            <a:srgbClr val="9A044B"/>
                          </a:solidFill>
                          <a:effectLst/>
                          <a:latin typeface="Arial" charset="0"/>
                          <a:ea typeface="ＭＳ Ｐゴシック" pitchFamily="-107" charset="-128"/>
                        </a:rPr>
                        <a:t>Control</a:t>
                      </a:r>
                    </a:p>
                    <a:p>
                      <a:pPr marL="0" marR="0" lvl="0" indent="0" algn="l"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endParaRPr kumimoji="0" lang="en-US" sz="1000" b="0" i="0" u="none" strike="noStrike" cap="none" normalizeH="0" baseline="0" smtClean="0">
                        <a:ln>
                          <a:noFill/>
                        </a:ln>
                        <a:solidFill>
                          <a:srgbClr val="9A044B"/>
                        </a:solidFill>
                        <a:effectLst/>
                        <a:latin typeface="Arial" charset="0"/>
                        <a:ea typeface="ＭＳ Ｐゴシック" pitchFamily="-107" charset="-128"/>
                      </a:endParaRPr>
                    </a:p>
                  </a:txBody>
                  <a:tcPr marT="45688" marB="45688" horzOverflow="overflow">
                    <a:lnL>
                      <a:noFill/>
                    </a:lnL>
                    <a:lnR>
                      <a:noFill/>
                    </a:lnR>
                    <a:lnT>
                      <a:noFill/>
                    </a:lnT>
                    <a:lnB w="9525" cap="flat" cmpd="sng" algn="ctr">
                      <a:solidFill>
                        <a:srgbClr val="9A044B"/>
                      </a:solidFill>
                      <a:prstDash val="solid"/>
                      <a:round/>
                      <a:headEnd type="none" w="med" len="med"/>
                      <a:tailEnd type="none" w="med" len="med"/>
                    </a:lnB>
                    <a:lnTlToBr>
                      <a:noFill/>
                    </a:lnTlToBr>
                    <a:lnBlToTr>
                      <a:noFill/>
                    </a:lnBlToTr>
                    <a:noFill/>
                  </a:tcPr>
                </a:tc>
              </a:tr>
              <a:tr h="552576">
                <a:tc>
                  <a:txBody>
                    <a:bodyPr/>
                    <a:lstStyle/>
                    <a:p>
                      <a:pPr marL="0" marR="0" lvl="0" indent="0" algn="l"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r>
                        <a:rPr kumimoji="0" lang="en-GB" sz="1000" b="0" i="0" u="none" strike="noStrike" cap="none" normalizeH="0" baseline="0" smtClean="0">
                          <a:ln>
                            <a:noFill/>
                          </a:ln>
                          <a:solidFill>
                            <a:srgbClr val="9A044B"/>
                          </a:solidFill>
                          <a:effectLst/>
                          <a:latin typeface="Arial" charset="0"/>
                          <a:ea typeface="ＭＳ Ｐゴシック" pitchFamily="-107" charset="-128"/>
                        </a:rPr>
                        <a:t>Exposed</a:t>
                      </a:r>
                      <a:endParaRPr kumimoji="0" lang="en-US" sz="1000" b="0" i="0" u="none" strike="noStrike" cap="none" normalizeH="0" baseline="0" smtClean="0">
                        <a:ln>
                          <a:noFill/>
                        </a:ln>
                        <a:solidFill>
                          <a:srgbClr val="9A044B"/>
                        </a:solidFill>
                        <a:effectLst/>
                        <a:latin typeface="Arial" charset="0"/>
                        <a:ea typeface="ＭＳ Ｐゴシック" pitchFamily="-107" charset="-128"/>
                      </a:endParaRPr>
                    </a:p>
                    <a:p>
                      <a:pPr marL="0" marR="0" lvl="0" indent="0" algn="l"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endParaRPr kumimoji="0" lang="en-US" sz="1000" b="0" i="0" u="none" strike="noStrike" cap="none" normalizeH="0" baseline="0" smtClean="0">
                        <a:ln>
                          <a:noFill/>
                        </a:ln>
                        <a:solidFill>
                          <a:srgbClr val="9A044B"/>
                        </a:solidFill>
                        <a:effectLst/>
                        <a:latin typeface="Arial" charset="0"/>
                        <a:ea typeface="ＭＳ Ｐゴシック" pitchFamily="-107" charset="-128"/>
                      </a:endParaRPr>
                    </a:p>
                  </a:txBody>
                  <a:tcPr marT="45688" marB="45688" horzOverflow="overflow">
                    <a:lnL>
                      <a:noFill/>
                    </a:lnL>
                    <a:lnR w="9525" cap="flat" cmpd="sng" algn="ctr">
                      <a:solidFill>
                        <a:srgbClr val="9A044B"/>
                      </a:solidFill>
                      <a:prstDash val="solid"/>
                      <a:round/>
                      <a:headEnd type="none" w="med" len="med"/>
                      <a:tailEnd type="none" w="med" len="med"/>
                    </a:lnR>
                    <a:lnT w="9525" cap="flat" cmpd="sng" algn="ctr">
                      <a:solidFill>
                        <a:srgbClr val="9A044B"/>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r>
                        <a:rPr kumimoji="0" lang="en-GB" sz="1400" b="0" i="0" u="none" strike="noStrike" cap="none" normalizeH="0" baseline="0" smtClean="0">
                          <a:ln>
                            <a:noFill/>
                          </a:ln>
                          <a:solidFill>
                            <a:srgbClr val="9A044B"/>
                          </a:solidFill>
                          <a:effectLst/>
                          <a:latin typeface="Arial" charset="0"/>
                          <a:ea typeface="ＭＳ Ｐゴシック" pitchFamily="-107" charset="-128"/>
                        </a:rPr>
                        <a:t>a</a:t>
                      </a:r>
                      <a:endParaRPr kumimoji="0" lang="en-US" sz="1400" b="0" i="0" u="none" strike="noStrike" cap="none" normalizeH="0" baseline="0" smtClean="0">
                        <a:ln>
                          <a:noFill/>
                        </a:ln>
                        <a:solidFill>
                          <a:srgbClr val="9A044B"/>
                        </a:solidFill>
                        <a:effectLst/>
                        <a:latin typeface="Arial" charset="0"/>
                        <a:ea typeface="ＭＳ Ｐゴシック" pitchFamily="-107" charset="-128"/>
                      </a:endParaRPr>
                    </a:p>
                  </a:txBody>
                  <a:tcPr marT="45688" marB="45688" horzOverflow="overflow">
                    <a:lnL w="9525" cap="flat" cmpd="sng" algn="ctr">
                      <a:solidFill>
                        <a:srgbClr val="9A044B"/>
                      </a:solidFill>
                      <a:prstDash val="solid"/>
                      <a:round/>
                      <a:headEnd type="none" w="med" len="med"/>
                      <a:tailEnd type="none" w="med" len="med"/>
                    </a:lnL>
                    <a:lnR>
                      <a:noFill/>
                    </a:lnR>
                    <a:lnT w="9525" cap="flat" cmpd="sng" algn="ctr">
                      <a:solidFill>
                        <a:srgbClr val="9A044B"/>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r>
                        <a:rPr kumimoji="0" lang="en-GB" sz="1400" b="0" i="0" u="none" strike="noStrike" cap="none" normalizeH="0" baseline="0" smtClean="0">
                          <a:ln>
                            <a:noFill/>
                          </a:ln>
                          <a:solidFill>
                            <a:srgbClr val="9A044B"/>
                          </a:solidFill>
                          <a:effectLst/>
                          <a:latin typeface="Arial" charset="0"/>
                          <a:ea typeface="ＭＳ Ｐゴシック" pitchFamily="-107" charset="-128"/>
                        </a:rPr>
                        <a:t>b</a:t>
                      </a:r>
                      <a:endParaRPr kumimoji="0" lang="en-US" sz="1400" b="0" i="0" u="none" strike="noStrike" cap="none" normalizeH="0" baseline="0" smtClean="0">
                        <a:ln>
                          <a:noFill/>
                        </a:ln>
                        <a:solidFill>
                          <a:srgbClr val="9A044B"/>
                        </a:solidFill>
                        <a:effectLst/>
                        <a:latin typeface="Arial" charset="0"/>
                        <a:ea typeface="ＭＳ Ｐゴシック" pitchFamily="-107" charset="-128"/>
                      </a:endParaRPr>
                    </a:p>
                  </a:txBody>
                  <a:tcPr marT="45688" marB="45688" horzOverflow="overflow">
                    <a:lnL>
                      <a:noFill/>
                    </a:lnL>
                    <a:lnR>
                      <a:noFill/>
                    </a:lnR>
                    <a:lnT w="9525" cap="flat" cmpd="sng" algn="ctr">
                      <a:solidFill>
                        <a:srgbClr val="9A044B"/>
                      </a:solidFill>
                      <a:prstDash val="solid"/>
                      <a:round/>
                      <a:headEnd type="none" w="med" len="med"/>
                      <a:tailEnd type="none" w="med" len="med"/>
                    </a:lnT>
                    <a:lnB>
                      <a:noFill/>
                    </a:lnB>
                    <a:lnTlToBr>
                      <a:noFill/>
                    </a:lnTlToBr>
                    <a:lnBlToTr>
                      <a:noFill/>
                    </a:lnBlToTr>
                    <a:noFill/>
                  </a:tcPr>
                </a:tc>
              </a:tr>
              <a:tr h="360111">
                <a:tc>
                  <a:txBody>
                    <a:bodyPr/>
                    <a:lstStyle/>
                    <a:p>
                      <a:pPr marL="0" marR="0" lvl="0" indent="0" algn="l"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r>
                        <a:rPr kumimoji="0" lang="en-GB" sz="1000" b="0" i="0" u="none" strike="noStrike" cap="none" normalizeH="0" baseline="0" dirty="0" smtClean="0">
                          <a:ln>
                            <a:noFill/>
                          </a:ln>
                          <a:solidFill>
                            <a:srgbClr val="9A044B"/>
                          </a:solidFill>
                          <a:effectLst/>
                          <a:latin typeface="Arial" charset="0"/>
                          <a:ea typeface="ＭＳ Ｐゴシック" pitchFamily="-107" charset="-128"/>
                        </a:rPr>
                        <a:t>Unexposed</a:t>
                      </a:r>
                      <a:endParaRPr kumimoji="0" lang="en-US" sz="1000" b="0" i="0" u="none" strike="noStrike" cap="none" normalizeH="0" baseline="0" dirty="0" smtClean="0">
                        <a:ln>
                          <a:noFill/>
                        </a:ln>
                        <a:solidFill>
                          <a:srgbClr val="9A044B"/>
                        </a:solidFill>
                        <a:effectLst/>
                        <a:latin typeface="Arial" charset="0"/>
                        <a:ea typeface="ＭＳ Ｐゴシック" pitchFamily="-107" charset="-128"/>
                      </a:endParaRPr>
                    </a:p>
                  </a:txBody>
                  <a:tcPr marT="45688" marB="45688" horzOverflow="overflow">
                    <a:lnL>
                      <a:noFill/>
                    </a:lnL>
                    <a:lnR w="9525" cap="flat" cmpd="sng" algn="ctr">
                      <a:solidFill>
                        <a:srgbClr val="9A044B"/>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r>
                        <a:rPr kumimoji="0" lang="en-GB" sz="1400" b="0" i="0" u="none" strike="noStrike" cap="none" normalizeH="0" baseline="0" smtClean="0">
                          <a:ln>
                            <a:noFill/>
                          </a:ln>
                          <a:solidFill>
                            <a:srgbClr val="9A044B"/>
                          </a:solidFill>
                          <a:effectLst/>
                          <a:latin typeface="Arial" charset="0"/>
                          <a:ea typeface="ＭＳ Ｐゴシック" pitchFamily="-107" charset="-128"/>
                        </a:rPr>
                        <a:t>c</a:t>
                      </a:r>
                      <a:endParaRPr kumimoji="0" lang="en-US" sz="1400" b="0" i="0" u="none" strike="noStrike" cap="none" normalizeH="0" baseline="0" smtClean="0">
                        <a:ln>
                          <a:noFill/>
                        </a:ln>
                        <a:solidFill>
                          <a:srgbClr val="9A044B"/>
                        </a:solidFill>
                        <a:effectLst/>
                        <a:latin typeface="Arial" charset="0"/>
                        <a:ea typeface="ＭＳ Ｐゴシック" pitchFamily="-107" charset="-128"/>
                      </a:endParaRPr>
                    </a:p>
                  </a:txBody>
                  <a:tcPr marT="45688" marB="45688" horzOverflow="overflow">
                    <a:lnL w="9525" cap="flat" cmpd="sng" algn="ctr">
                      <a:solidFill>
                        <a:srgbClr val="9A044B"/>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r>
                        <a:rPr kumimoji="0" lang="en-GB" sz="1400" b="0" i="0" u="none" strike="noStrike" cap="none" normalizeH="0" baseline="0" dirty="0" smtClean="0">
                          <a:ln>
                            <a:noFill/>
                          </a:ln>
                          <a:solidFill>
                            <a:srgbClr val="9A044B"/>
                          </a:solidFill>
                          <a:effectLst/>
                          <a:latin typeface="Arial" charset="0"/>
                          <a:ea typeface="ＭＳ Ｐゴシック" pitchFamily="-107" charset="-128"/>
                        </a:rPr>
                        <a:t>d</a:t>
                      </a:r>
                      <a:endParaRPr kumimoji="0" lang="en-US" sz="1400" b="0" i="0" u="none" strike="noStrike" cap="none" normalizeH="0" baseline="0" dirty="0" smtClean="0">
                        <a:ln>
                          <a:noFill/>
                        </a:ln>
                        <a:solidFill>
                          <a:srgbClr val="9A044B"/>
                        </a:solidFill>
                        <a:effectLst/>
                        <a:latin typeface="Arial" charset="0"/>
                        <a:ea typeface="ＭＳ Ｐゴシック" pitchFamily="-107" charset="-128"/>
                      </a:endParaRPr>
                    </a:p>
                  </a:txBody>
                  <a:tcPr marT="45688" marB="45688"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3990890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838200"/>
          </a:xfrm>
        </p:spPr>
        <p:txBody>
          <a:bodyPr/>
          <a:lstStyle/>
          <a:p>
            <a:r>
              <a:rPr lang="en-GB" altLang="en-US" sz="3600" dirty="0" smtClean="0">
                <a:solidFill>
                  <a:schemeClr val="tx2"/>
                </a:solidFill>
              </a:rPr>
              <a:t>Odds </a:t>
            </a:r>
            <a:r>
              <a:rPr lang="en-GB" altLang="en-US" sz="3600" dirty="0">
                <a:solidFill>
                  <a:schemeClr val="tx2"/>
                </a:solidFill>
              </a:rPr>
              <a:t>ratio</a:t>
            </a:r>
            <a:endParaRPr lang="en-US" sz="3600" dirty="0">
              <a:solidFill>
                <a:schemeClr val="tx2"/>
              </a:solidFill>
            </a:endParaRPr>
          </a:p>
        </p:txBody>
      </p:sp>
      <p:sp>
        <p:nvSpPr>
          <p:cNvPr id="8" name="Text Box 3"/>
          <p:cNvSpPr txBox="1">
            <a:spLocks noChangeArrowheads="1"/>
          </p:cNvSpPr>
          <p:nvPr/>
        </p:nvSpPr>
        <p:spPr bwMode="auto">
          <a:xfrm>
            <a:off x="395288" y="4343400"/>
            <a:ext cx="4749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hangingPunct="1">
              <a:lnSpc>
                <a:spcPct val="100000"/>
              </a:lnSpc>
              <a:spcBef>
                <a:spcPct val="50000"/>
              </a:spcBef>
              <a:buClrTx/>
              <a:buSzTx/>
              <a:buFontTx/>
              <a:buNone/>
            </a:pPr>
            <a:r>
              <a:rPr lang="en-GB" altLang="en-US" sz="1600" dirty="0">
                <a:solidFill>
                  <a:schemeClr val="tx2"/>
                </a:solidFill>
                <a:latin typeface="Verdana" pitchFamily="34" charset="0"/>
              </a:rPr>
              <a:t>Odds of a case being exposed (R</a:t>
            </a:r>
            <a:r>
              <a:rPr lang="en-GB" altLang="en-US" sz="1600" baseline="-25000" dirty="0">
                <a:solidFill>
                  <a:schemeClr val="tx2"/>
                </a:solidFill>
                <a:latin typeface="Verdana" pitchFamily="34" charset="0"/>
              </a:rPr>
              <a:t>e</a:t>
            </a:r>
            <a:r>
              <a:rPr lang="en-GB" altLang="en-US" sz="1600" dirty="0">
                <a:solidFill>
                  <a:schemeClr val="tx2"/>
                </a:solidFill>
                <a:latin typeface="Verdana" pitchFamily="34" charset="0"/>
              </a:rPr>
              <a:t>) = a/b</a:t>
            </a:r>
          </a:p>
          <a:p>
            <a:pPr hangingPunct="1">
              <a:lnSpc>
                <a:spcPct val="100000"/>
              </a:lnSpc>
              <a:spcBef>
                <a:spcPct val="50000"/>
              </a:spcBef>
              <a:buClrTx/>
              <a:buSzTx/>
              <a:buFontTx/>
              <a:buNone/>
            </a:pPr>
            <a:r>
              <a:rPr lang="en-GB" altLang="en-US" sz="1600" dirty="0">
                <a:solidFill>
                  <a:schemeClr val="tx2"/>
                </a:solidFill>
                <a:latin typeface="Verdana" pitchFamily="34" charset="0"/>
              </a:rPr>
              <a:t>Odds of a control being exposed (R</a:t>
            </a:r>
            <a:r>
              <a:rPr lang="en-GB" altLang="en-US" sz="1600" baseline="-25000" dirty="0">
                <a:solidFill>
                  <a:schemeClr val="tx2"/>
                </a:solidFill>
                <a:latin typeface="Verdana" pitchFamily="34" charset="0"/>
              </a:rPr>
              <a:t>u</a:t>
            </a:r>
            <a:r>
              <a:rPr lang="en-GB" altLang="en-US" sz="1600" dirty="0">
                <a:solidFill>
                  <a:schemeClr val="tx2"/>
                </a:solidFill>
                <a:latin typeface="Verdana" pitchFamily="34" charset="0"/>
              </a:rPr>
              <a:t>)= c/d</a:t>
            </a:r>
          </a:p>
          <a:p>
            <a:pPr hangingPunct="1">
              <a:lnSpc>
                <a:spcPct val="100000"/>
              </a:lnSpc>
              <a:spcBef>
                <a:spcPct val="50000"/>
              </a:spcBef>
              <a:buClrTx/>
              <a:buSzTx/>
              <a:buFontTx/>
              <a:buNone/>
            </a:pPr>
            <a:r>
              <a:rPr lang="en-GB" altLang="en-US" sz="1600" dirty="0">
                <a:solidFill>
                  <a:schemeClr val="tx2"/>
                </a:solidFill>
                <a:latin typeface="Verdana" pitchFamily="34" charset="0"/>
              </a:rPr>
              <a:t>Odds ratio = R</a:t>
            </a:r>
            <a:r>
              <a:rPr lang="en-GB" altLang="en-US" sz="1600" baseline="-25000" dirty="0">
                <a:solidFill>
                  <a:schemeClr val="tx2"/>
                </a:solidFill>
                <a:latin typeface="Verdana" pitchFamily="34" charset="0"/>
              </a:rPr>
              <a:t>e/ </a:t>
            </a:r>
            <a:r>
              <a:rPr lang="en-GB" altLang="en-US" sz="1600" dirty="0">
                <a:solidFill>
                  <a:schemeClr val="tx2"/>
                </a:solidFill>
                <a:latin typeface="Verdana" pitchFamily="34" charset="0"/>
              </a:rPr>
              <a:t>R</a:t>
            </a:r>
            <a:r>
              <a:rPr lang="en-GB" altLang="en-US" sz="1600" baseline="-25000" dirty="0">
                <a:solidFill>
                  <a:schemeClr val="tx2"/>
                </a:solidFill>
                <a:latin typeface="Verdana" pitchFamily="34" charset="0"/>
              </a:rPr>
              <a:t>u </a:t>
            </a:r>
            <a:r>
              <a:rPr lang="en-GB" altLang="en-US" sz="1600" dirty="0">
                <a:solidFill>
                  <a:schemeClr val="tx2"/>
                </a:solidFill>
                <a:latin typeface="Verdana" pitchFamily="34" charset="0"/>
              </a:rPr>
              <a:t>= (a/b)/(c/d) = ad/</a:t>
            </a:r>
            <a:r>
              <a:rPr lang="en-GB" altLang="en-US" sz="1600" dirty="0" err="1">
                <a:solidFill>
                  <a:schemeClr val="tx2"/>
                </a:solidFill>
                <a:latin typeface="Verdana" pitchFamily="34" charset="0"/>
              </a:rPr>
              <a:t>bc</a:t>
            </a:r>
            <a:endParaRPr lang="en-GB" altLang="en-US" sz="1600" dirty="0">
              <a:solidFill>
                <a:schemeClr val="tx2"/>
              </a:solidFill>
              <a:latin typeface="Verdana" pitchFamily="34" charset="0"/>
            </a:endParaRPr>
          </a:p>
        </p:txBody>
      </p:sp>
      <p:graphicFrame>
        <p:nvGraphicFramePr>
          <p:cNvPr id="9" name="Group 4"/>
          <p:cNvGraphicFramePr>
            <a:graphicFrameLocks noGrp="1"/>
          </p:cNvGraphicFramePr>
          <p:nvPr>
            <p:ph sz="quarter" idx="4294967295"/>
          </p:nvPr>
        </p:nvGraphicFramePr>
        <p:xfrm>
          <a:off x="5724525" y="4365625"/>
          <a:ext cx="3024188" cy="1258888"/>
        </p:xfrm>
        <a:graphic>
          <a:graphicData uri="http://schemas.openxmlformats.org/drawingml/2006/table">
            <a:tbl>
              <a:tblPr/>
              <a:tblGrid>
                <a:gridCol w="3024188"/>
              </a:tblGrid>
              <a:tr h="376238">
                <a:tc>
                  <a:txBody>
                    <a:bodyPr/>
                    <a:lstStyle/>
                    <a:p>
                      <a:pPr marL="0" marR="0" lvl="0" indent="0" algn="l"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r>
                        <a:rPr kumimoji="0" lang="en-GB" sz="1400" b="0" i="0" u="none" strike="noStrike" cap="none" normalizeH="0" baseline="0" smtClean="0">
                          <a:ln>
                            <a:noFill/>
                          </a:ln>
                          <a:solidFill>
                            <a:srgbClr val="1F497D"/>
                          </a:solidFill>
                          <a:effectLst/>
                          <a:latin typeface="Arial" charset="0"/>
                          <a:ea typeface="ＭＳ Ｐゴシック" pitchFamily="-107" charset="-128"/>
                        </a:rPr>
                        <a:t>Odds ratio = R</a:t>
                      </a:r>
                      <a:r>
                        <a:rPr kumimoji="0" lang="en-GB" sz="1400" b="0" i="0" u="none" strike="noStrike" cap="none" normalizeH="0" baseline="-25000" smtClean="0">
                          <a:ln>
                            <a:noFill/>
                          </a:ln>
                          <a:solidFill>
                            <a:srgbClr val="1F497D"/>
                          </a:solidFill>
                          <a:effectLst/>
                          <a:latin typeface="Arial" charset="0"/>
                          <a:ea typeface="ＭＳ Ｐゴシック" pitchFamily="-107" charset="-128"/>
                        </a:rPr>
                        <a:t>e/ </a:t>
                      </a:r>
                      <a:r>
                        <a:rPr kumimoji="0" lang="en-GB" sz="1400" b="0" i="0" u="none" strike="noStrike" cap="none" normalizeH="0" baseline="0" smtClean="0">
                          <a:ln>
                            <a:noFill/>
                          </a:ln>
                          <a:solidFill>
                            <a:srgbClr val="1F497D"/>
                          </a:solidFill>
                          <a:effectLst/>
                          <a:latin typeface="Arial" charset="0"/>
                          <a:ea typeface="ＭＳ Ｐゴシック" pitchFamily="-107" charset="-128"/>
                        </a:rPr>
                        <a:t>R</a:t>
                      </a:r>
                      <a:r>
                        <a:rPr kumimoji="0" lang="en-GB" sz="1400" b="0" i="0" u="none" strike="noStrike" cap="none" normalizeH="0" baseline="-25000" smtClean="0">
                          <a:ln>
                            <a:noFill/>
                          </a:ln>
                          <a:solidFill>
                            <a:srgbClr val="1F497D"/>
                          </a:solidFill>
                          <a:effectLst/>
                          <a:latin typeface="Arial" charset="0"/>
                          <a:ea typeface="ＭＳ Ｐゴシック" pitchFamily="-107" charset="-128"/>
                        </a:rPr>
                        <a:t>u</a:t>
                      </a:r>
                    </a:p>
                  </a:txBody>
                  <a:tcPr horzOverflow="overflow">
                    <a:lnL>
                      <a:noFill/>
                    </a:lnL>
                    <a:lnR>
                      <a:noFill/>
                    </a:lnR>
                    <a:lnT>
                      <a:noFill/>
                    </a:lnT>
                    <a:lnB>
                      <a:noFill/>
                    </a:lnB>
                    <a:lnTlToBr>
                      <a:noFill/>
                    </a:lnTlToBr>
                    <a:lnBlToTr>
                      <a:noFill/>
                    </a:lnBlToTr>
                    <a:noFill/>
                  </a:tcPr>
                </a:tc>
              </a:tr>
              <a:tr h="349250">
                <a:tc>
                  <a:txBody>
                    <a:bodyPr/>
                    <a:lstStyle/>
                    <a:p>
                      <a:pPr marL="0" marR="0" lvl="0" indent="0" algn="l"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r>
                        <a:rPr kumimoji="0" lang="en-GB" sz="1400" b="0" i="0" u="none" strike="noStrike" cap="none" normalizeH="0" baseline="0" smtClean="0">
                          <a:ln>
                            <a:noFill/>
                          </a:ln>
                          <a:solidFill>
                            <a:srgbClr val="1F497D"/>
                          </a:solidFill>
                          <a:effectLst/>
                          <a:latin typeface="Arial" charset="0"/>
                          <a:ea typeface="ＭＳ Ｐゴシック" pitchFamily="-107" charset="-128"/>
                        </a:rPr>
                        <a:t>= (120/4880)/(50/4950)</a:t>
                      </a:r>
                    </a:p>
                  </a:txBody>
                  <a:tcPr horzOverflow="overflow">
                    <a:lnL>
                      <a:noFill/>
                    </a:lnL>
                    <a:lnR>
                      <a:noFill/>
                    </a:lnR>
                    <a:lnT>
                      <a:noFill/>
                    </a:lnT>
                    <a:lnB>
                      <a:noFill/>
                    </a:lnB>
                    <a:lnTlToBr>
                      <a:noFill/>
                    </a:lnTlToBr>
                    <a:lnBlToTr>
                      <a:noFill/>
                    </a:lnBlToTr>
                    <a:noFill/>
                  </a:tcPr>
                </a:tc>
              </a:tr>
              <a:tr h="533400">
                <a:tc>
                  <a:txBody>
                    <a:bodyPr/>
                    <a:lstStyle/>
                    <a:p>
                      <a:pPr marL="0" marR="0" lvl="0" indent="0" algn="l"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r>
                        <a:rPr kumimoji="0" lang="en-GB" sz="1400" b="0" i="0" u="none" strike="noStrike" cap="none" normalizeH="0" baseline="0" smtClean="0">
                          <a:ln>
                            <a:noFill/>
                          </a:ln>
                          <a:solidFill>
                            <a:srgbClr val="1F497D"/>
                          </a:solidFill>
                          <a:effectLst/>
                          <a:latin typeface="Arial" charset="0"/>
                          <a:ea typeface="ＭＳ Ｐゴシック" pitchFamily="-107" charset="-128"/>
                        </a:rPr>
                        <a:t>= 2.4</a:t>
                      </a:r>
                    </a:p>
                  </a:txBody>
                  <a:tcPr horzOverflow="overflow">
                    <a:lnL>
                      <a:noFill/>
                    </a:lnL>
                    <a:lnR>
                      <a:noFill/>
                    </a:lnR>
                    <a:lnT>
                      <a:noFill/>
                    </a:lnT>
                    <a:lnB>
                      <a:noFill/>
                    </a:lnB>
                    <a:lnTlToBr>
                      <a:noFill/>
                    </a:lnTlToBr>
                    <a:lnBlToTr>
                      <a:noFill/>
                    </a:lnBlToTr>
                    <a:noFill/>
                  </a:tcPr>
                </a:tc>
              </a:tr>
            </a:tbl>
          </a:graphicData>
        </a:graphic>
      </p:graphicFrame>
      <p:pic>
        <p:nvPicPr>
          <p:cNvPr id="10"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844675"/>
            <a:ext cx="4906962"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Group 17"/>
          <p:cNvGraphicFramePr>
            <a:graphicFrameLocks noGrp="1"/>
          </p:cNvGraphicFramePr>
          <p:nvPr>
            <p:ph sz="half" idx="4294967295"/>
          </p:nvPr>
        </p:nvGraphicFramePr>
        <p:xfrm>
          <a:off x="5942013" y="1851025"/>
          <a:ext cx="2590800" cy="1471741"/>
        </p:xfrm>
        <a:graphic>
          <a:graphicData uri="http://schemas.openxmlformats.org/drawingml/2006/table">
            <a:tbl>
              <a:tblPr/>
              <a:tblGrid>
                <a:gridCol w="992187"/>
                <a:gridCol w="608013"/>
                <a:gridCol w="990600"/>
              </a:tblGrid>
              <a:tr h="552576">
                <a:tc>
                  <a:txBody>
                    <a:bodyPr/>
                    <a:lstStyle/>
                    <a:p>
                      <a:pPr marL="0" marR="0" lvl="0" indent="0" algn="l"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endParaRPr kumimoji="0" lang="en-US" sz="1400" b="0" i="0" u="none" strike="noStrike" cap="none" normalizeH="0" baseline="0" smtClean="0">
                        <a:ln>
                          <a:noFill/>
                        </a:ln>
                        <a:solidFill>
                          <a:srgbClr val="9A044B"/>
                        </a:solidFill>
                        <a:effectLst/>
                        <a:latin typeface="Arial" charset="0"/>
                        <a:ea typeface="ＭＳ Ｐゴシック" pitchFamily="-107" charset="-128"/>
                      </a:endParaRPr>
                    </a:p>
                  </a:txBody>
                  <a:tcPr marT="45688" marB="45688" horzOverflow="overflow">
                    <a:lnL>
                      <a:noFill/>
                    </a:lnL>
                    <a:lnR w="9525" cap="flat" cmpd="sng" algn="ctr">
                      <a:solidFill>
                        <a:srgbClr val="9A044B"/>
                      </a:solidFill>
                      <a:prstDash val="solid"/>
                      <a:round/>
                      <a:headEnd type="none" w="med" len="med"/>
                      <a:tailEnd type="none" w="med" len="med"/>
                    </a:lnR>
                    <a:lnT>
                      <a:noFill/>
                    </a:lnT>
                    <a:lnB w="9525" cap="flat" cmpd="sng" algn="ctr">
                      <a:solidFill>
                        <a:srgbClr val="9A044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r>
                        <a:rPr kumimoji="0" lang="en-US" sz="1000" b="0" i="0" u="none" strike="noStrike" cap="none" normalizeH="0" baseline="0" smtClean="0">
                          <a:ln>
                            <a:noFill/>
                          </a:ln>
                          <a:solidFill>
                            <a:srgbClr val="9A044B"/>
                          </a:solidFill>
                          <a:effectLst/>
                          <a:latin typeface="Arial" charset="0"/>
                          <a:ea typeface="ＭＳ Ｐゴシック" pitchFamily="-107" charset="-128"/>
                        </a:rPr>
                        <a:t>Case</a:t>
                      </a:r>
                    </a:p>
                  </a:txBody>
                  <a:tcPr marT="45688" marB="45688" horzOverflow="overflow">
                    <a:lnL w="9525" cap="flat" cmpd="sng" algn="ctr">
                      <a:solidFill>
                        <a:srgbClr val="9A044B"/>
                      </a:solidFill>
                      <a:prstDash val="solid"/>
                      <a:round/>
                      <a:headEnd type="none" w="med" len="med"/>
                      <a:tailEnd type="none" w="med" len="med"/>
                    </a:lnL>
                    <a:lnR>
                      <a:noFill/>
                    </a:lnR>
                    <a:lnT>
                      <a:noFill/>
                    </a:lnT>
                    <a:lnB w="9525" cap="flat" cmpd="sng" algn="ctr">
                      <a:solidFill>
                        <a:srgbClr val="9A044B"/>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r>
                        <a:rPr kumimoji="0" lang="en-US" sz="1000" b="0" i="0" u="none" strike="noStrike" cap="none" normalizeH="0" baseline="0" smtClean="0">
                          <a:ln>
                            <a:noFill/>
                          </a:ln>
                          <a:solidFill>
                            <a:srgbClr val="9A044B"/>
                          </a:solidFill>
                          <a:effectLst/>
                          <a:latin typeface="Arial" charset="0"/>
                          <a:ea typeface="ＭＳ Ｐゴシック" pitchFamily="-107" charset="-128"/>
                        </a:rPr>
                        <a:t>Control</a:t>
                      </a:r>
                    </a:p>
                    <a:p>
                      <a:pPr marL="0" marR="0" lvl="0" indent="0" algn="l"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endParaRPr kumimoji="0" lang="en-US" sz="1000" b="0" i="0" u="none" strike="noStrike" cap="none" normalizeH="0" baseline="0" smtClean="0">
                        <a:ln>
                          <a:noFill/>
                        </a:ln>
                        <a:solidFill>
                          <a:srgbClr val="9A044B"/>
                        </a:solidFill>
                        <a:effectLst/>
                        <a:latin typeface="Arial" charset="0"/>
                        <a:ea typeface="ＭＳ Ｐゴシック" pitchFamily="-107" charset="-128"/>
                      </a:endParaRPr>
                    </a:p>
                  </a:txBody>
                  <a:tcPr marT="45688" marB="45688" horzOverflow="overflow">
                    <a:lnL>
                      <a:noFill/>
                    </a:lnL>
                    <a:lnR>
                      <a:noFill/>
                    </a:lnR>
                    <a:lnT>
                      <a:noFill/>
                    </a:lnT>
                    <a:lnB w="9525" cap="flat" cmpd="sng" algn="ctr">
                      <a:solidFill>
                        <a:srgbClr val="9A044B"/>
                      </a:solidFill>
                      <a:prstDash val="solid"/>
                      <a:round/>
                      <a:headEnd type="none" w="med" len="med"/>
                      <a:tailEnd type="none" w="med" len="med"/>
                    </a:lnB>
                    <a:lnTlToBr>
                      <a:noFill/>
                    </a:lnTlToBr>
                    <a:lnBlToTr>
                      <a:noFill/>
                    </a:lnBlToTr>
                    <a:noFill/>
                  </a:tcPr>
                </a:tc>
              </a:tr>
              <a:tr h="552576">
                <a:tc>
                  <a:txBody>
                    <a:bodyPr/>
                    <a:lstStyle/>
                    <a:p>
                      <a:pPr marL="0" marR="0" lvl="0" indent="0" algn="l"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r>
                        <a:rPr kumimoji="0" lang="en-GB" sz="1000" b="0" i="0" u="none" strike="noStrike" cap="none" normalizeH="0" baseline="0" smtClean="0">
                          <a:ln>
                            <a:noFill/>
                          </a:ln>
                          <a:solidFill>
                            <a:srgbClr val="9A044B"/>
                          </a:solidFill>
                          <a:effectLst/>
                          <a:latin typeface="Arial" charset="0"/>
                          <a:ea typeface="ＭＳ Ｐゴシック" pitchFamily="-107" charset="-128"/>
                        </a:rPr>
                        <a:t>Exposed</a:t>
                      </a:r>
                      <a:endParaRPr kumimoji="0" lang="en-US" sz="1000" b="0" i="0" u="none" strike="noStrike" cap="none" normalizeH="0" baseline="0" smtClean="0">
                        <a:ln>
                          <a:noFill/>
                        </a:ln>
                        <a:solidFill>
                          <a:srgbClr val="9A044B"/>
                        </a:solidFill>
                        <a:effectLst/>
                        <a:latin typeface="Arial" charset="0"/>
                        <a:ea typeface="ＭＳ Ｐゴシック" pitchFamily="-107" charset="-128"/>
                      </a:endParaRPr>
                    </a:p>
                    <a:p>
                      <a:pPr marL="0" marR="0" lvl="0" indent="0" algn="l"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endParaRPr kumimoji="0" lang="en-US" sz="1000" b="0" i="0" u="none" strike="noStrike" cap="none" normalizeH="0" baseline="0" smtClean="0">
                        <a:ln>
                          <a:noFill/>
                        </a:ln>
                        <a:solidFill>
                          <a:srgbClr val="9A044B"/>
                        </a:solidFill>
                        <a:effectLst/>
                        <a:latin typeface="Arial" charset="0"/>
                        <a:ea typeface="ＭＳ Ｐゴシック" pitchFamily="-107" charset="-128"/>
                      </a:endParaRPr>
                    </a:p>
                  </a:txBody>
                  <a:tcPr marT="45688" marB="45688" horzOverflow="overflow">
                    <a:lnL>
                      <a:noFill/>
                    </a:lnL>
                    <a:lnR w="9525" cap="flat" cmpd="sng" algn="ctr">
                      <a:solidFill>
                        <a:srgbClr val="9A044B"/>
                      </a:solidFill>
                      <a:prstDash val="solid"/>
                      <a:round/>
                      <a:headEnd type="none" w="med" len="med"/>
                      <a:tailEnd type="none" w="med" len="med"/>
                    </a:lnR>
                    <a:lnT w="9525" cap="flat" cmpd="sng" algn="ctr">
                      <a:solidFill>
                        <a:srgbClr val="9A044B"/>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r>
                        <a:rPr kumimoji="0" lang="en-GB" sz="1400" b="0" i="0" u="none" strike="noStrike" cap="none" normalizeH="0" baseline="0" smtClean="0">
                          <a:ln>
                            <a:noFill/>
                          </a:ln>
                          <a:solidFill>
                            <a:srgbClr val="9A044B"/>
                          </a:solidFill>
                          <a:effectLst/>
                          <a:latin typeface="Arial" charset="0"/>
                          <a:ea typeface="ＭＳ Ｐゴシック" pitchFamily="-107" charset="-128"/>
                        </a:rPr>
                        <a:t>a</a:t>
                      </a:r>
                      <a:endParaRPr kumimoji="0" lang="en-US" sz="1400" b="0" i="0" u="none" strike="noStrike" cap="none" normalizeH="0" baseline="0" smtClean="0">
                        <a:ln>
                          <a:noFill/>
                        </a:ln>
                        <a:solidFill>
                          <a:srgbClr val="9A044B"/>
                        </a:solidFill>
                        <a:effectLst/>
                        <a:latin typeface="Arial" charset="0"/>
                        <a:ea typeface="ＭＳ Ｐゴシック" pitchFamily="-107" charset="-128"/>
                      </a:endParaRPr>
                    </a:p>
                  </a:txBody>
                  <a:tcPr marT="45688" marB="45688" horzOverflow="overflow">
                    <a:lnL w="9525" cap="flat" cmpd="sng" algn="ctr">
                      <a:solidFill>
                        <a:srgbClr val="9A044B"/>
                      </a:solidFill>
                      <a:prstDash val="solid"/>
                      <a:round/>
                      <a:headEnd type="none" w="med" len="med"/>
                      <a:tailEnd type="none" w="med" len="med"/>
                    </a:lnL>
                    <a:lnR>
                      <a:noFill/>
                    </a:lnR>
                    <a:lnT w="9525" cap="flat" cmpd="sng" algn="ctr">
                      <a:solidFill>
                        <a:srgbClr val="9A044B"/>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r>
                        <a:rPr kumimoji="0" lang="en-GB" sz="1400" b="0" i="0" u="none" strike="noStrike" cap="none" normalizeH="0" baseline="0" smtClean="0">
                          <a:ln>
                            <a:noFill/>
                          </a:ln>
                          <a:solidFill>
                            <a:srgbClr val="9A044B"/>
                          </a:solidFill>
                          <a:effectLst/>
                          <a:latin typeface="Arial" charset="0"/>
                          <a:ea typeface="ＭＳ Ｐゴシック" pitchFamily="-107" charset="-128"/>
                        </a:rPr>
                        <a:t>b</a:t>
                      </a:r>
                      <a:endParaRPr kumimoji="0" lang="en-US" sz="1400" b="0" i="0" u="none" strike="noStrike" cap="none" normalizeH="0" baseline="0" smtClean="0">
                        <a:ln>
                          <a:noFill/>
                        </a:ln>
                        <a:solidFill>
                          <a:srgbClr val="9A044B"/>
                        </a:solidFill>
                        <a:effectLst/>
                        <a:latin typeface="Arial" charset="0"/>
                        <a:ea typeface="ＭＳ Ｐゴシック" pitchFamily="-107" charset="-128"/>
                      </a:endParaRPr>
                    </a:p>
                  </a:txBody>
                  <a:tcPr marT="45688" marB="45688" horzOverflow="overflow">
                    <a:lnL>
                      <a:noFill/>
                    </a:lnL>
                    <a:lnR>
                      <a:noFill/>
                    </a:lnR>
                    <a:lnT w="9525" cap="flat" cmpd="sng" algn="ctr">
                      <a:solidFill>
                        <a:srgbClr val="9A044B"/>
                      </a:solidFill>
                      <a:prstDash val="solid"/>
                      <a:round/>
                      <a:headEnd type="none" w="med" len="med"/>
                      <a:tailEnd type="none" w="med" len="med"/>
                    </a:lnT>
                    <a:lnB>
                      <a:noFill/>
                    </a:lnB>
                    <a:lnTlToBr>
                      <a:noFill/>
                    </a:lnTlToBr>
                    <a:lnBlToTr>
                      <a:noFill/>
                    </a:lnBlToTr>
                    <a:noFill/>
                  </a:tcPr>
                </a:tc>
              </a:tr>
              <a:tr h="360111">
                <a:tc>
                  <a:txBody>
                    <a:bodyPr/>
                    <a:lstStyle/>
                    <a:p>
                      <a:pPr marL="0" marR="0" lvl="0" indent="0" algn="l"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r>
                        <a:rPr kumimoji="0" lang="en-GB" sz="1000" b="0" i="0" u="none" strike="noStrike" cap="none" normalizeH="0" baseline="0" smtClean="0">
                          <a:ln>
                            <a:noFill/>
                          </a:ln>
                          <a:solidFill>
                            <a:srgbClr val="9A044B"/>
                          </a:solidFill>
                          <a:effectLst/>
                          <a:latin typeface="Arial" charset="0"/>
                          <a:ea typeface="ＭＳ Ｐゴシック" pitchFamily="-107" charset="-128"/>
                        </a:rPr>
                        <a:t>Unexposed</a:t>
                      </a:r>
                      <a:endParaRPr kumimoji="0" lang="en-US" sz="1000" b="0" i="0" u="none" strike="noStrike" cap="none" normalizeH="0" baseline="0" smtClean="0">
                        <a:ln>
                          <a:noFill/>
                        </a:ln>
                        <a:solidFill>
                          <a:srgbClr val="9A044B"/>
                        </a:solidFill>
                        <a:effectLst/>
                        <a:latin typeface="Arial" charset="0"/>
                        <a:ea typeface="ＭＳ Ｐゴシック" pitchFamily="-107" charset="-128"/>
                      </a:endParaRPr>
                    </a:p>
                  </a:txBody>
                  <a:tcPr marT="45688" marB="45688" horzOverflow="overflow">
                    <a:lnL>
                      <a:noFill/>
                    </a:lnL>
                    <a:lnR w="9525" cap="flat" cmpd="sng" algn="ctr">
                      <a:solidFill>
                        <a:srgbClr val="9A044B"/>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r>
                        <a:rPr kumimoji="0" lang="en-GB" sz="1400" b="0" i="0" u="none" strike="noStrike" cap="none" normalizeH="0" baseline="0" smtClean="0">
                          <a:ln>
                            <a:noFill/>
                          </a:ln>
                          <a:solidFill>
                            <a:srgbClr val="9A044B"/>
                          </a:solidFill>
                          <a:effectLst/>
                          <a:latin typeface="Arial" charset="0"/>
                          <a:ea typeface="ＭＳ Ｐゴシック" pitchFamily="-107" charset="-128"/>
                        </a:rPr>
                        <a:t>c</a:t>
                      </a:r>
                      <a:endParaRPr kumimoji="0" lang="en-US" sz="1400" b="0" i="0" u="none" strike="noStrike" cap="none" normalizeH="0" baseline="0" smtClean="0">
                        <a:ln>
                          <a:noFill/>
                        </a:ln>
                        <a:solidFill>
                          <a:srgbClr val="9A044B"/>
                        </a:solidFill>
                        <a:effectLst/>
                        <a:latin typeface="Arial" charset="0"/>
                        <a:ea typeface="ＭＳ Ｐゴシック" pitchFamily="-107" charset="-128"/>
                      </a:endParaRPr>
                    </a:p>
                  </a:txBody>
                  <a:tcPr marT="45688" marB="45688" horzOverflow="overflow">
                    <a:lnL w="9525" cap="flat" cmpd="sng" algn="ctr">
                      <a:solidFill>
                        <a:srgbClr val="9A044B"/>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0">
                        <a:lnSpc>
                          <a:spcPct val="93000"/>
                        </a:lnSpc>
                        <a:spcBef>
                          <a:spcPct val="0"/>
                        </a:spcBef>
                        <a:spcAft>
                          <a:spcPts val="1425"/>
                        </a:spcAft>
                        <a:buClr>
                          <a:srgbClr val="000000"/>
                        </a:buClr>
                        <a:buSzPct val="100000"/>
                        <a:buFont typeface="Times New Roman" pitchFamily="-107" charset="0"/>
                        <a:buNone/>
                        <a:tabLst/>
                      </a:pPr>
                      <a:r>
                        <a:rPr kumimoji="0" lang="en-GB" sz="1400" b="0" i="0" u="none" strike="noStrike" cap="none" normalizeH="0" baseline="0" smtClean="0">
                          <a:ln>
                            <a:noFill/>
                          </a:ln>
                          <a:solidFill>
                            <a:srgbClr val="9A044B"/>
                          </a:solidFill>
                          <a:effectLst/>
                          <a:latin typeface="Arial" charset="0"/>
                          <a:ea typeface="ＭＳ Ｐゴシック" pitchFamily="-107" charset="-128"/>
                        </a:rPr>
                        <a:t>d</a:t>
                      </a:r>
                      <a:endParaRPr kumimoji="0" lang="en-US" sz="1400" b="0" i="0" u="none" strike="noStrike" cap="none" normalizeH="0" baseline="0" smtClean="0">
                        <a:ln>
                          <a:noFill/>
                        </a:ln>
                        <a:solidFill>
                          <a:srgbClr val="9A044B"/>
                        </a:solidFill>
                        <a:effectLst/>
                        <a:latin typeface="Arial" charset="0"/>
                        <a:ea typeface="ＭＳ Ｐゴシック" pitchFamily="-107" charset="-128"/>
                      </a:endParaRPr>
                    </a:p>
                  </a:txBody>
                  <a:tcPr marT="45688" marB="45688"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2539992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95536" y="116632"/>
            <a:ext cx="6696744" cy="792088"/>
          </a:xfrm>
          <a:prstGeom prst="roundRect">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prstClr val="black"/>
              </a:solidFill>
              <a:latin typeface="Comic Sans MS" panose="030F0702030302020204" pitchFamily="66" charset="0"/>
            </a:endParaRPr>
          </a:p>
          <a:p>
            <a:pPr algn="ctr"/>
            <a:endParaRPr lang="en-GB" sz="800" dirty="0">
              <a:solidFill>
                <a:prstClr val="black"/>
              </a:solidFill>
              <a:latin typeface="Comic Sans MS" panose="030F0702030302020204" pitchFamily="66" charset="0"/>
            </a:endParaRPr>
          </a:p>
          <a:p>
            <a:pPr algn="ctr"/>
            <a:r>
              <a:rPr lang="en-GB" dirty="0" smtClean="0">
                <a:solidFill>
                  <a:prstClr val="black"/>
                </a:solidFill>
                <a:latin typeface="Comic Sans MS" panose="030F0702030302020204" pitchFamily="66" charset="0"/>
              </a:rPr>
              <a:t>Introductions</a:t>
            </a:r>
          </a:p>
          <a:p>
            <a:pPr algn="ctr"/>
            <a:endParaRPr lang="en-GB" dirty="0">
              <a:solidFill>
                <a:prstClr val="black"/>
              </a:solidFill>
              <a:latin typeface="Comic Sans MS" panose="030F0702030302020204" pitchFamily="66" charset="0"/>
            </a:endParaRPr>
          </a:p>
          <a:p>
            <a:pPr algn="ctr"/>
            <a:endParaRPr lang="en-GB" dirty="0" smtClean="0">
              <a:solidFill>
                <a:prstClr val="black"/>
              </a:solidFill>
              <a:latin typeface="Comic Sans MS" panose="030F0702030302020204" pitchFamily="66" charset="0"/>
            </a:endParaRPr>
          </a:p>
          <a:p>
            <a:pPr algn="ctr"/>
            <a:endParaRPr lang="en-GB" dirty="0">
              <a:solidFill>
                <a:prstClr val="black"/>
              </a:solidFill>
              <a:latin typeface="Comic Sans MS" panose="030F0702030302020204" pitchFamily="66" charset="0"/>
            </a:endParaRPr>
          </a:p>
        </p:txBody>
      </p:sp>
      <p:sp>
        <p:nvSpPr>
          <p:cNvPr id="12" name="Rectangle 11"/>
          <p:cNvSpPr/>
          <p:nvPr/>
        </p:nvSpPr>
        <p:spPr>
          <a:xfrm>
            <a:off x="7391667" y="2996952"/>
            <a:ext cx="1620688" cy="1477328"/>
          </a:xfrm>
          <a:prstGeom prst="rect">
            <a:avLst/>
          </a:prstGeom>
          <a:solidFill>
            <a:schemeClr val="bg1">
              <a:lumMod val="85000"/>
            </a:schemeClr>
          </a:solidFill>
          <a:ln>
            <a:solidFill>
              <a:schemeClr val="tx1"/>
            </a:solidFill>
          </a:ln>
        </p:spPr>
        <p:txBody>
          <a:bodyPr wrap="square">
            <a:spAutoFit/>
          </a:bodyPr>
          <a:lstStyle/>
          <a:p>
            <a:pPr algn="ctr"/>
            <a:r>
              <a:rPr lang="en-GB" dirty="0" smtClean="0">
                <a:solidFill>
                  <a:prstClr val="black"/>
                </a:solidFill>
                <a:latin typeface="Comic Sans MS" panose="030F0702030302020204" pitchFamily="66" charset="0"/>
              </a:rPr>
              <a:t>Public databases and resources for genetics</a:t>
            </a:r>
            <a:endParaRPr lang="en-GB" dirty="0">
              <a:solidFill>
                <a:prstClr val="black"/>
              </a:solidFill>
              <a:latin typeface="Comic Sans MS" panose="030F0702030302020204" pitchFamily="66" charset="0"/>
            </a:endParaRPr>
          </a:p>
        </p:txBody>
      </p:sp>
      <p:sp>
        <p:nvSpPr>
          <p:cNvPr id="17" name="Rectangle 16"/>
          <p:cNvSpPr/>
          <p:nvPr/>
        </p:nvSpPr>
        <p:spPr>
          <a:xfrm>
            <a:off x="467544" y="5373216"/>
            <a:ext cx="2952328" cy="646331"/>
          </a:xfrm>
          <a:prstGeom prst="rect">
            <a:avLst/>
          </a:prstGeom>
          <a:solidFill>
            <a:schemeClr val="accent2">
              <a:lumMod val="40000"/>
              <a:lumOff val="60000"/>
            </a:schemeClr>
          </a:solidFill>
          <a:ln>
            <a:solidFill>
              <a:schemeClr val="tx1"/>
            </a:solidFill>
          </a:ln>
        </p:spPr>
        <p:txBody>
          <a:bodyPr wrap="square">
            <a:spAutoFit/>
          </a:bodyPr>
          <a:lstStyle/>
          <a:p>
            <a:pPr algn="ctr"/>
            <a:r>
              <a:rPr lang="en-GB" dirty="0" smtClean="0">
                <a:solidFill>
                  <a:prstClr val="black"/>
                </a:solidFill>
                <a:latin typeface="Comic Sans MS" panose="030F0702030302020204" pitchFamily="66" charset="0"/>
              </a:rPr>
              <a:t>whole genome sequencing and fine-mapping</a:t>
            </a:r>
            <a:endParaRPr lang="en-GB" dirty="0">
              <a:solidFill>
                <a:prstClr val="black"/>
              </a:solidFill>
              <a:latin typeface="Comic Sans MS" panose="030F0702030302020204" pitchFamily="66" charset="0"/>
            </a:endParaRPr>
          </a:p>
        </p:txBody>
      </p:sp>
      <p:sp>
        <p:nvSpPr>
          <p:cNvPr id="18" name="Rectangle 17"/>
          <p:cNvSpPr/>
          <p:nvPr/>
        </p:nvSpPr>
        <p:spPr>
          <a:xfrm>
            <a:off x="7020272" y="5818038"/>
            <a:ext cx="2051720" cy="923330"/>
          </a:xfrm>
          <a:prstGeom prst="rect">
            <a:avLst/>
          </a:prstGeom>
          <a:solidFill>
            <a:srgbClr val="FFFF00"/>
          </a:solidFill>
          <a:ln>
            <a:solidFill>
              <a:schemeClr val="tx1"/>
            </a:solidFill>
          </a:ln>
        </p:spPr>
        <p:txBody>
          <a:bodyPr wrap="square">
            <a:spAutoFit/>
          </a:bodyPr>
          <a:lstStyle/>
          <a:p>
            <a:pPr algn="ctr"/>
            <a:r>
              <a:rPr lang="en-GB" dirty="0">
                <a:solidFill>
                  <a:prstClr val="black"/>
                </a:solidFill>
                <a:latin typeface="Comic Sans MS" panose="030F0702030302020204" pitchFamily="66" charset="0"/>
              </a:rPr>
              <a:t>meta-analysis and power of genetic </a:t>
            </a:r>
            <a:r>
              <a:rPr lang="en-GB" dirty="0" smtClean="0">
                <a:solidFill>
                  <a:prstClr val="black"/>
                </a:solidFill>
                <a:latin typeface="Comic Sans MS" panose="030F0702030302020204" pitchFamily="66" charset="0"/>
              </a:rPr>
              <a:t>studies</a:t>
            </a:r>
            <a:endParaRPr lang="en-GB" dirty="0">
              <a:solidFill>
                <a:prstClr val="black"/>
              </a:solidFill>
              <a:latin typeface="Comic Sans MS" panose="030F0702030302020204" pitchFamily="66" charset="0"/>
            </a:endParaRPr>
          </a:p>
        </p:txBody>
      </p:sp>
      <p:cxnSp>
        <p:nvCxnSpPr>
          <p:cNvPr id="24" name="Straight Arrow Connector 23"/>
          <p:cNvCxnSpPr>
            <a:stCxn id="9" idx="2"/>
            <a:endCxn id="11" idx="0"/>
          </p:cNvCxnSpPr>
          <p:nvPr/>
        </p:nvCxnSpPr>
        <p:spPr>
          <a:xfrm flipH="1">
            <a:off x="5328084" y="836768"/>
            <a:ext cx="1099669" cy="576008"/>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2"/>
            <a:endCxn id="21" idx="0"/>
          </p:cNvCxnSpPr>
          <p:nvPr/>
        </p:nvCxnSpPr>
        <p:spPr>
          <a:xfrm>
            <a:off x="1376428" y="836768"/>
            <a:ext cx="63224" cy="504000"/>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2"/>
            <a:endCxn id="11" idx="0"/>
          </p:cNvCxnSpPr>
          <p:nvPr/>
        </p:nvCxnSpPr>
        <p:spPr>
          <a:xfrm>
            <a:off x="3781639" y="836768"/>
            <a:ext cx="1546445" cy="576008"/>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2"/>
            <a:endCxn id="22" idx="0"/>
          </p:cNvCxnSpPr>
          <p:nvPr/>
        </p:nvCxnSpPr>
        <p:spPr>
          <a:xfrm flipH="1">
            <a:off x="5304606" y="2336106"/>
            <a:ext cx="23478" cy="948878"/>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2" idx="2"/>
            <a:endCxn id="15" idx="0"/>
          </p:cNvCxnSpPr>
          <p:nvPr/>
        </p:nvCxnSpPr>
        <p:spPr>
          <a:xfrm flipH="1">
            <a:off x="5300377" y="3654316"/>
            <a:ext cx="4229" cy="566772"/>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5" idx="2"/>
            <a:endCxn id="16" idx="0"/>
          </p:cNvCxnSpPr>
          <p:nvPr/>
        </p:nvCxnSpPr>
        <p:spPr>
          <a:xfrm>
            <a:off x="5300377" y="5144418"/>
            <a:ext cx="4699" cy="516830"/>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6" idx="3"/>
            <a:endCxn id="18" idx="1"/>
          </p:cNvCxnSpPr>
          <p:nvPr/>
        </p:nvCxnSpPr>
        <p:spPr>
          <a:xfrm>
            <a:off x="6169172" y="6122913"/>
            <a:ext cx="851100" cy="156790"/>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3"/>
            <a:endCxn id="22" idx="1"/>
          </p:cNvCxnSpPr>
          <p:nvPr/>
        </p:nvCxnSpPr>
        <p:spPr>
          <a:xfrm>
            <a:off x="3563888" y="3253626"/>
            <a:ext cx="1080120" cy="216024"/>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4" idx="3"/>
            <a:endCxn id="22" idx="1"/>
          </p:cNvCxnSpPr>
          <p:nvPr/>
        </p:nvCxnSpPr>
        <p:spPr>
          <a:xfrm flipV="1">
            <a:off x="3563888" y="3469650"/>
            <a:ext cx="1080120" cy="493023"/>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6" idx="3"/>
            <a:endCxn id="12" idx="1"/>
          </p:cNvCxnSpPr>
          <p:nvPr/>
        </p:nvCxnSpPr>
        <p:spPr>
          <a:xfrm flipV="1">
            <a:off x="6169172" y="3735616"/>
            <a:ext cx="1222495" cy="2387297"/>
          </a:xfrm>
          <a:prstGeom prst="straightConnector1">
            <a:avLst/>
          </a:prstGeom>
          <a:ln w="38100">
            <a:headEnd type="triangl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7" idx="3"/>
            <a:endCxn id="15" idx="1"/>
          </p:cNvCxnSpPr>
          <p:nvPr/>
        </p:nvCxnSpPr>
        <p:spPr>
          <a:xfrm flipV="1">
            <a:off x="3419872" y="4682753"/>
            <a:ext cx="1124421" cy="1013629"/>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868144" y="467436"/>
            <a:ext cx="1119217" cy="369332"/>
          </a:xfrm>
          <a:prstGeom prst="rect">
            <a:avLst/>
          </a:prstGeom>
          <a:solidFill>
            <a:srgbClr val="FFC000"/>
          </a:solidFill>
          <a:ln>
            <a:solidFill>
              <a:schemeClr val="tx1"/>
            </a:solidFill>
          </a:ln>
        </p:spPr>
        <p:txBody>
          <a:bodyPr wrap="none">
            <a:spAutoFit/>
          </a:bodyPr>
          <a:lstStyle/>
          <a:p>
            <a:pPr algn="ctr"/>
            <a:r>
              <a:rPr lang="en-GB" dirty="0" smtClean="0">
                <a:solidFill>
                  <a:prstClr val="black"/>
                </a:solidFill>
                <a:latin typeface="Comic Sans MS" panose="030F0702030302020204" pitchFamily="66" charset="0"/>
              </a:rPr>
              <a:t>Genetics</a:t>
            </a:r>
            <a:endParaRPr lang="en-GB" dirty="0">
              <a:solidFill>
                <a:prstClr val="black"/>
              </a:solidFill>
              <a:latin typeface="Comic Sans MS" panose="030F0702030302020204" pitchFamily="66" charset="0"/>
            </a:endParaRPr>
          </a:p>
        </p:txBody>
      </p:sp>
      <p:cxnSp>
        <p:nvCxnSpPr>
          <p:cNvPr id="82" name="Straight Arrow Connector 81"/>
          <p:cNvCxnSpPr>
            <a:stCxn id="10" idx="2"/>
            <a:endCxn id="21" idx="0"/>
          </p:cNvCxnSpPr>
          <p:nvPr/>
        </p:nvCxnSpPr>
        <p:spPr>
          <a:xfrm flipH="1">
            <a:off x="1439652" y="836768"/>
            <a:ext cx="2341987" cy="504000"/>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905437" y="467436"/>
            <a:ext cx="1752403" cy="369332"/>
          </a:xfrm>
          <a:prstGeom prst="rect">
            <a:avLst/>
          </a:prstGeom>
          <a:solidFill>
            <a:srgbClr val="00B0F0"/>
          </a:solidFill>
          <a:ln>
            <a:solidFill>
              <a:schemeClr val="tx1"/>
            </a:solidFill>
          </a:ln>
        </p:spPr>
        <p:txBody>
          <a:bodyPr wrap="none">
            <a:spAutoFit/>
          </a:bodyPr>
          <a:lstStyle/>
          <a:p>
            <a:pPr algn="ctr"/>
            <a:r>
              <a:rPr lang="en-GB" dirty="0" smtClean="0">
                <a:solidFill>
                  <a:prstClr val="black"/>
                </a:solidFill>
                <a:latin typeface="Comic Sans MS" panose="030F0702030302020204" pitchFamily="66" charset="0"/>
              </a:rPr>
              <a:t>Bioinformatics</a:t>
            </a:r>
            <a:endParaRPr lang="en-GB" dirty="0">
              <a:solidFill>
                <a:prstClr val="black"/>
              </a:solidFill>
              <a:latin typeface="Comic Sans MS" panose="030F0702030302020204" pitchFamily="66" charset="0"/>
            </a:endParaRPr>
          </a:p>
        </p:txBody>
      </p:sp>
      <p:sp>
        <p:nvSpPr>
          <p:cNvPr id="16" name="Rectangle 15"/>
          <p:cNvSpPr/>
          <p:nvPr/>
        </p:nvSpPr>
        <p:spPr>
          <a:xfrm>
            <a:off x="4440980" y="5661248"/>
            <a:ext cx="1728192" cy="923330"/>
          </a:xfrm>
          <a:prstGeom prst="rect">
            <a:avLst/>
          </a:prstGeom>
          <a:solidFill>
            <a:schemeClr val="accent4">
              <a:lumMod val="40000"/>
              <a:lumOff val="60000"/>
            </a:schemeClr>
          </a:solidFill>
          <a:ln>
            <a:solidFill>
              <a:schemeClr val="tx1"/>
            </a:solidFill>
          </a:ln>
        </p:spPr>
        <p:txBody>
          <a:bodyPr wrap="square">
            <a:spAutoFit/>
          </a:bodyPr>
          <a:lstStyle/>
          <a:p>
            <a:pPr algn="ctr"/>
            <a:r>
              <a:rPr lang="en-GB" dirty="0" smtClean="0">
                <a:solidFill>
                  <a:prstClr val="black"/>
                </a:solidFill>
                <a:latin typeface="Comic Sans MS" panose="030F0702030302020204" pitchFamily="66" charset="0"/>
              </a:rPr>
              <a:t>GWAS results and interpretation</a:t>
            </a:r>
            <a:endParaRPr lang="en-GB" dirty="0">
              <a:solidFill>
                <a:prstClr val="black"/>
              </a:solidFill>
              <a:latin typeface="Comic Sans MS" panose="030F0702030302020204" pitchFamily="66" charset="0"/>
            </a:endParaRPr>
          </a:p>
        </p:txBody>
      </p:sp>
      <p:sp>
        <p:nvSpPr>
          <p:cNvPr id="22" name="Rectangle 21"/>
          <p:cNvSpPr/>
          <p:nvPr/>
        </p:nvSpPr>
        <p:spPr>
          <a:xfrm>
            <a:off x="4644008" y="3284984"/>
            <a:ext cx="1321196" cy="369332"/>
          </a:xfrm>
          <a:prstGeom prst="rect">
            <a:avLst/>
          </a:prstGeom>
          <a:solidFill>
            <a:schemeClr val="accent4">
              <a:lumMod val="40000"/>
              <a:lumOff val="60000"/>
            </a:schemeClr>
          </a:solidFill>
          <a:ln>
            <a:solidFill>
              <a:schemeClr val="tx1"/>
            </a:solidFill>
          </a:ln>
        </p:spPr>
        <p:txBody>
          <a:bodyPr wrap="none">
            <a:spAutoFit/>
          </a:bodyPr>
          <a:lstStyle/>
          <a:p>
            <a:pPr algn="ctr"/>
            <a:r>
              <a:rPr lang="en-GB" dirty="0" smtClean="0">
                <a:solidFill>
                  <a:prstClr val="black"/>
                </a:solidFill>
                <a:latin typeface="Comic Sans MS" panose="030F0702030302020204" pitchFamily="66" charset="0"/>
              </a:rPr>
              <a:t>GWAS QC</a:t>
            </a:r>
            <a:endParaRPr lang="en-GB" dirty="0">
              <a:solidFill>
                <a:prstClr val="black"/>
              </a:solidFill>
              <a:latin typeface="Comic Sans MS" panose="030F0702030302020204" pitchFamily="66" charset="0"/>
            </a:endParaRPr>
          </a:p>
        </p:txBody>
      </p:sp>
      <p:sp>
        <p:nvSpPr>
          <p:cNvPr id="13" name="Rectangle 12"/>
          <p:cNvSpPr/>
          <p:nvPr/>
        </p:nvSpPr>
        <p:spPr>
          <a:xfrm>
            <a:off x="1325775" y="3068960"/>
            <a:ext cx="2238113" cy="369332"/>
          </a:xfrm>
          <a:prstGeom prst="rect">
            <a:avLst/>
          </a:prstGeom>
          <a:solidFill>
            <a:schemeClr val="accent5">
              <a:lumMod val="40000"/>
              <a:lumOff val="60000"/>
            </a:schemeClr>
          </a:solidFill>
          <a:ln>
            <a:solidFill>
              <a:schemeClr val="tx1"/>
            </a:solidFill>
          </a:ln>
        </p:spPr>
        <p:txBody>
          <a:bodyPr wrap="none">
            <a:spAutoFit/>
          </a:bodyPr>
          <a:lstStyle/>
          <a:p>
            <a:pPr algn="ctr"/>
            <a:r>
              <a:rPr lang="en-GB" dirty="0" smtClean="0">
                <a:solidFill>
                  <a:prstClr val="black"/>
                </a:solidFill>
                <a:latin typeface="Comic Sans MS" panose="030F0702030302020204" pitchFamily="66" charset="0"/>
              </a:rPr>
              <a:t>population genetics</a:t>
            </a:r>
            <a:endParaRPr lang="en-GB" dirty="0">
              <a:solidFill>
                <a:prstClr val="black"/>
              </a:solidFill>
              <a:latin typeface="Comic Sans MS" panose="030F0702030302020204" pitchFamily="66" charset="0"/>
            </a:endParaRPr>
          </a:p>
        </p:txBody>
      </p:sp>
      <p:sp>
        <p:nvSpPr>
          <p:cNvPr id="14" name="Rectangle 13"/>
          <p:cNvSpPr/>
          <p:nvPr/>
        </p:nvSpPr>
        <p:spPr>
          <a:xfrm>
            <a:off x="1979712" y="3501008"/>
            <a:ext cx="1584176" cy="923330"/>
          </a:xfrm>
          <a:prstGeom prst="rect">
            <a:avLst/>
          </a:prstGeom>
          <a:solidFill>
            <a:schemeClr val="bg2">
              <a:lumMod val="75000"/>
            </a:schemeClr>
          </a:solidFill>
          <a:ln>
            <a:solidFill>
              <a:schemeClr val="tx1"/>
            </a:solidFill>
          </a:ln>
        </p:spPr>
        <p:txBody>
          <a:bodyPr wrap="square">
            <a:spAutoFit/>
          </a:bodyPr>
          <a:lstStyle/>
          <a:p>
            <a:pPr algn="ctr"/>
            <a:r>
              <a:rPr lang="en-GB" dirty="0" smtClean="0">
                <a:solidFill>
                  <a:prstClr val="black"/>
                </a:solidFill>
                <a:latin typeface="Comic Sans MS" panose="030F0702030302020204" pitchFamily="66" charset="0"/>
              </a:rPr>
              <a:t>Principal components analyses</a:t>
            </a:r>
            <a:endParaRPr lang="en-GB" dirty="0">
              <a:solidFill>
                <a:prstClr val="black"/>
              </a:solidFill>
              <a:latin typeface="Comic Sans MS" panose="030F0702030302020204" pitchFamily="66" charset="0"/>
            </a:endParaRPr>
          </a:p>
        </p:txBody>
      </p:sp>
      <p:cxnSp>
        <p:nvCxnSpPr>
          <p:cNvPr id="122" name="Straight Arrow Connector 121"/>
          <p:cNvCxnSpPr>
            <a:stCxn id="11" idx="2"/>
            <a:endCxn id="12" idx="1"/>
          </p:cNvCxnSpPr>
          <p:nvPr/>
        </p:nvCxnSpPr>
        <p:spPr>
          <a:xfrm>
            <a:off x="5328084" y="2336106"/>
            <a:ext cx="2063583" cy="1399510"/>
          </a:xfrm>
          <a:prstGeom prst="straightConnector1">
            <a:avLst/>
          </a:prstGeom>
          <a:ln w="38100">
            <a:headEnd type="triangle" w="med" len="med"/>
            <a:tailEnd type="triangle"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355976" y="1412776"/>
            <a:ext cx="1944216" cy="923330"/>
          </a:xfrm>
          <a:prstGeom prst="rect">
            <a:avLst/>
          </a:prstGeom>
          <a:solidFill>
            <a:srgbClr val="FFC000"/>
          </a:solidFill>
          <a:ln>
            <a:solidFill>
              <a:schemeClr val="tx1"/>
            </a:solidFill>
          </a:ln>
        </p:spPr>
        <p:txBody>
          <a:bodyPr wrap="square">
            <a:spAutoFit/>
          </a:bodyPr>
          <a:lstStyle/>
          <a:p>
            <a:pPr algn="ctr"/>
            <a:r>
              <a:rPr lang="en-GB" dirty="0" smtClean="0">
                <a:solidFill>
                  <a:prstClr val="black"/>
                </a:solidFill>
                <a:latin typeface="Comic Sans MS" panose="030F0702030302020204" pitchFamily="66" charset="0"/>
              </a:rPr>
              <a:t>Basic genotype data summaries and analyses</a:t>
            </a:r>
            <a:endParaRPr lang="en-GB" dirty="0">
              <a:solidFill>
                <a:prstClr val="black"/>
              </a:solidFill>
              <a:latin typeface="Comic Sans MS" panose="030F0702030302020204" pitchFamily="66" charset="0"/>
            </a:endParaRPr>
          </a:p>
        </p:txBody>
      </p:sp>
      <p:sp>
        <p:nvSpPr>
          <p:cNvPr id="15" name="Rectangle 14"/>
          <p:cNvSpPr/>
          <p:nvPr/>
        </p:nvSpPr>
        <p:spPr>
          <a:xfrm>
            <a:off x="4544293" y="4221088"/>
            <a:ext cx="1512167" cy="923330"/>
          </a:xfrm>
          <a:prstGeom prst="rect">
            <a:avLst/>
          </a:prstGeom>
          <a:solidFill>
            <a:schemeClr val="accent4">
              <a:lumMod val="40000"/>
              <a:lumOff val="60000"/>
            </a:schemeClr>
          </a:solidFill>
          <a:ln>
            <a:solidFill>
              <a:schemeClr val="tx1"/>
            </a:solidFill>
          </a:ln>
        </p:spPr>
        <p:txBody>
          <a:bodyPr wrap="square">
            <a:spAutoFit/>
          </a:bodyPr>
          <a:lstStyle/>
          <a:p>
            <a:pPr algn="ctr"/>
            <a:r>
              <a:rPr lang="en-GB" dirty="0" smtClean="0">
                <a:solidFill>
                  <a:prstClr val="black"/>
                </a:solidFill>
                <a:latin typeface="Comic Sans MS" panose="030F0702030302020204" pitchFamily="66" charset="0"/>
              </a:rPr>
              <a:t>GWAS association analyses</a:t>
            </a:r>
            <a:endParaRPr lang="en-GB" dirty="0">
              <a:solidFill>
                <a:prstClr val="black"/>
              </a:solidFill>
              <a:latin typeface="Comic Sans MS" panose="030F0702030302020204" pitchFamily="66" charset="0"/>
            </a:endParaRPr>
          </a:p>
        </p:txBody>
      </p:sp>
      <p:cxnSp>
        <p:nvCxnSpPr>
          <p:cNvPr id="189" name="Elbow Connector 188"/>
          <p:cNvCxnSpPr>
            <a:stCxn id="13" idx="1"/>
            <a:endCxn id="14" idx="1"/>
          </p:cNvCxnSpPr>
          <p:nvPr/>
        </p:nvCxnSpPr>
        <p:spPr>
          <a:xfrm rot="10800000" flipH="1" flipV="1">
            <a:off x="1325774" y="3253625"/>
            <a:ext cx="653937" cy="709047"/>
          </a:xfrm>
          <a:prstGeom prst="bentConnector3">
            <a:avLst>
              <a:gd name="adj1" fmla="val -34957"/>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18" name="Elbow Connector 217"/>
          <p:cNvCxnSpPr>
            <a:stCxn id="21" idx="1"/>
            <a:endCxn id="15" idx="1"/>
          </p:cNvCxnSpPr>
          <p:nvPr/>
        </p:nvCxnSpPr>
        <p:spPr>
          <a:xfrm rot="10800000" flipH="1" flipV="1">
            <a:off x="467543" y="1940933"/>
            <a:ext cx="4076749" cy="2741820"/>
          </a:xfrm>
          <a:prstGeom prst="bentConnector3">
            <a:avLst>
              <a:gd name="adj1" fmla="val -5607"/>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a:stCxn id="21" idx="2"/>
            <a:endCxn id="13" idx="0"/>
          </p:cNvCxnSpPr>
          <p:nvPr/>
        </p:nvCxnSpPr>
        <p:spPr>
          <a:xfrm>
            <a:off x="1439652" y="2541097"/>
            <a:ext cx="1005180" cy="527863"/>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7" idx="3"/>
            <a:endCxn id="16" idx="1"/>
          </p:cNvCxnSpPr>
          <p:nvPr/>
        </p:nvCxnSpPr>
        <p:spPr>
          <a:xfrm>
            <a:off x="3419872" y="5696382"/>
            <a:ext cx="1021108" cy="426531"/>
          </a:xfrm>
          <a:prstGeom prst="straightConnector1">
            <a:avLst/>
          </a:prstGeom>
          <a:ln w="3810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27384"/>
            <a:ext cx="9144000" cy="6885384"/>
          </a:xfrm>
          <a:prstGeom prst="rect">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ectangle 7"/>
          <p:cNvSpPr/>
          <p:nvPr/>
        </p:nvSpPr>
        <p:spPr>
          <a:xfrm>
            <a:off x="590796" y="467436"/>
            <a:ext cx="1571264" cy="369332"/>
          </a:xfrm>
          <a:prstGeom prst="rect">
            <a:avLst/>
          </a:prstGeom>
          <a:solidFill>
            <a:srgbClr val="92D050"/>
          </a:solidFill>
          <a:ln w="38100">
            <a:solidFill>
              <a:srgbClr val="FF0000"/>
            </a:solidFill>
          </a:ln>
        </p:spPr>
        <p:txBody>
          <a:bodyPr wrap="none">
            <a:spAutoFit/>
          </a:bodyPr>
          <a:lstStyle/>
          <a:p>
            <a:pPr algn="ctr"/>
            <a:r>
              <a:rPr lang="en-GB" dirty="0" smtClean="0">
                <a:solidFill>
                  <a:prstClr val="black"/>
                </a:solidFill>
                <a:latin typeface="Comic Sans MS" panose="030F0702030302020204" pitchFamily="66" charset="0"/>
              </a:rPr>
              <a:t>Epidemiology</a:t>
            </a:r>
            <a:endParaRPr lang="en-GB" dirty="0">
              <a:solidFill>
                <a:prstClr val="black"/>
              </a:solidFill>
              <a:latin typeface="Comic Sans MS" panose="030F0702030302020204" pitchFamily="66" charset="0"/>
            </a:endParaRPr>
          </a:p>
        </p:txBody>
      </p:sp>
      <p:sp>
        <p:nvSpPr>
          <p:cNvPr id="21" name="Rectangle 20"/>
          <p:cNvSpPr/>
          <p:nvPr/>
        </p:nvSpPr>
        <p:spPr>
          <a:xfrm>
            <a:off x="467544" y="1340768"/>
            <a:ext cx="1944216" cy="1200329"/>
          </a:xfrm>
          <a:prstGeom prst="rect">
            <a:avLst/>
          </a:prstGeom>
          <a:solidFill>
            <a:srgbClr val="92D050"/>
          </a:solidFill>
          <a:ln w="28575">
            <a:solidFill>
              <a:srgbClr val="FF0000"/>
            </a:solidFill>
          </a:ln>
        </p:spPr>
        <p:txBody>
          <a:bodyPr wrap="square">
            <a:spAutoFit/>
          </a:bodyPr>
          <a:lstStyle/>
          <a:p>
            <a:pPr algn="ctr"/>
            <a:r>
              <a:rPr lang="en-GB" dirty="0" smtClean="0">
                <a:solidFill>
                  <a:prstClr val="black"/>
                </a:solidFill>
                <a:latin typeface="Comic Sans MS" panose="030F0702030302020204" pitchFamily="66" charset="0"/>
              </a:rPr>
              <a:t>Basic principles of measuring disease in populations</a:t>
            </a:r>
            <a:endParaRPr lang="en-GB"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3883830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838200"/>
          </a:xfrm>
        </p:spPr>
        <p:txBody>
          <a:bodyPr/>
          <a:lstStyle/>
          <a:p>
            <a:r>
              <a:rPr lang="en-GB" altLang="en-US" sz="3200" dirty="0" smtClean="0">
                <a:solidFill>
                  <a:schemeClr val="tx2"/>
                </a:solidFill>
              </a:rPr>
              <a:t>Features of odds ratios</a:t>
            </a:r>
            <a:endParaRPr lang="en-US" sz="3200" dirty="0">
              <a:solidFill>
                <a:schemeClr val="tx2"/>
              </a:solidFill>
            </a:endParaRPr>
          </a:p>
        </p:txBody>
      </p:sp>
      <p:sp>
        <p:nvSpPr>
          <p:cNvPr id="3" name="TextBox 2"/>
          <p:cNvSpPr txBox="1"/>
          <p:nvPr/>
        </p:nvSpPr>
        <p:spPr>
          <a:xfrm>
            <a:off x="762000" y="1524000"/>
            <a:ext cx="7696200"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solidFill>
              </a:rPr>
              <a:t>Often the only measure calculable for case-control studies</a:t>
            </a:r>
          </a:p>
          <a:p>
            <a:pPr marL="285750" indent="-285750">
              <a:buFont typeface="Arial" panose="020B0604020202020204" pitchFamily="34" charset="0"/>
              <a:buChar char="•"/>
            </a:pPr>
            <a:r>
              <a:rPr lang="en-US" altLang="en-US" dirty="0" smtClean="0">
                <a:solidFill>
                  <a:schemeClr val="tx2"/>
                </a:solidFill>
              </a:rPr>
              <a:t>Approximates </a:t>
            </a:r>
            <a:r>
              <a:rPr lang="en-US" altLang="en-US" dirty="0">
                <a:solidFill>
                  <a:schemeClr val="tx2"/>
                </a:solidFill>
              </a:rPr>
              <a:t>the risk ratio when the disease is </a:t>
            </a:r>
            <a:r>
              <a:rPr lang="en-US" altLang="en-US" dirty="0" smtClean="0">
                <a:solidFill>
                  <a:schemeClr val="tx2"/>
                </a:solidFill>
              </a:rPr>
              <a:t>rare</a:t>
            </a:r>
          </a:p>
          <a:p>
            <a:pPr marL="285750" indent="-285750">
              <a:buFont typeface="Arial" panose="020B0604020202020204" pitchFamily="34" charset="0"/>
              <a:buChar char="•"/>
            </a:pPr>
            <a:endParaRPr lang="en-US" altLang="en-US" dirty="0">
              <a:solidFill>
                <a:schemeClr val="tx2"/>
              </a:solidFill>
            </a:endParaRPr>
          </a:p>
          <a:p>
            <a:pPr marL="285750" indent="-285750">
              <a:buFont typeface="Arial" panose="020B0604020202020204" pitchFamily="34" charset="0"/>
              <a:buChar char="•"/>
            </a:pPr>
            <a:endParaRPr lang="en-US" altLang="en-US" dirty="0" smtClean="0">
              <a:solidFill>
                <a:schemeClr val="tx2"/>
              </a:solidFill>
            </a:endParaRPr>
          </a:p>
          <a:p>
            <a:pPr marL="285750" indent="-285750">
              <a:buFont typeface="Arial" panose="020B0604020202020204" pitchFamily="34" charset="0"/>
              <a:buChar char="•"/>
            </a:pPr>
            <a:r>
              <a:rPr lang="en-US" altLang="en-US" dirty="0" smtClean="0">
                <a:solidFill>
                  <a:schemeClr val="tx2"/>
                </a:solidFill>
              </a:rPr>
              <a:t>Based on artificially </a:t>
            </a:r>
            <a:r>
              <a:rPr lang="en-US" altLang="en-US" dirty="0">
                <a:solidFill>
                  <a:schemeClr val="tx2"/>
                </a:solidFill>
              </a:rPr>
              <a:t>sampled case and control populations, which </a:t>
            </a:r>
            <a:r>
              <a:rPr lang="en-US" altLang="en-US" dirty="0" smtClean="0">
                <a:solidFill>
                  <a:schemeClr val="tx2"/>
                </a:solidFill>
              </a:rPr>
              <a:t>may not </a:t>
            </a:r>
            <a:r>
              <a:rPr lang="en-US" altLang="en-US" dirty="0">
                <a:solidFill>
                  <a:schemeClr val="tx2"/>
                </a:solidFill>
              </a:rPr>
              <a:t>reflect the population rate or risk of disease</a:t>
            </a:r>
          </a:p>
          <a:p>
            <a:pPr marL="285750" indent="-285750">
              <a:buFont typeface="Arial" panose="020B0604020202020204" pitchFamily="34" charset="0"/>
              <a:buChar char="•"/>
            </a:pPr>
            <a:r>
              <a:rPr lang="en-US" altLang="en-US" dirty="0">
                <a:solidFill>
                  <a:schemeClr val="tx2"/>
                </a:solidFill>
              </a:rPr>
              <a:t>I</a:t>
            </a:r>
            <a:r>
              <a:rPr lang="en-US" altLang="en-US" dirty="0" smtClean="0">
                <a:solidFill>
                  <a:schemeClr val="tx2"/>
                </a:solidFill>
              </a:rPr>
              <a:t>f </a:t>
            </a:r>
            <a:r>
              <a:rPr lang="en-US" altLang="en-US" dirty="0">
                <a:solidFill>
                  <a:schemeClr val="tx2"/>
                </a:solidFill>
              </a:rPr>
              <a:t>the prevalence of disease is high (high initial risk), the odds ratio can under- or overestimate the risk </a:t>
            </a:r>
            <a:r>
              <a:rPr lang="en-US" altLang="en-US" dirty="0" smtClean="0">
                <a:solidFill>
                  <a:schemeClr val="tx2"/>
                </a:solidFill>
              </a:rPr>
              <a:t>ratio</a:t>
            </a:r>
          </a:p>
          <a:p>
            <a:pPr marL="285750" indent="-285750">
              <a:buFont typeface="Arial" panose="020B0604020202020204" pitchFamily="34" charset="0"/>
              <a:buChar char="•"/>
            </a:pPr>
            <a:endParaRPr lang="en-US" altLang="en-US" dirty="0">
              <a:solidFill>
                <a:schemeClr val="tx2"/>
              </a:solidFill>
            </a:endParaRPr>
          </a:p>
          <a:p>
            <a:pPr marL="285750" indent="-285750">
              <a:buFont typeface="Arial" panose="020B0604020202020204" pitchFamily="34" charset="0"/>
              <a:buChar char="•"/>
            </a:pPr>
            <a:r>
              <a:rPr lang="en-US" altLang="en-US" dirty="0" smtClean="0">
                <a:solidFill>
                  <a:schemeClr val="tx2"/>
                </a:solidFill>
              </a:rPr>
              <a:t>Often used in genomic epidemiology because the largest set of studies are case-control designs based on disease definitions and often sampled from patient populations</a:t>
            </a:r>
            <a:endParaRPr lang="en-GB" altLang="en-US" dirty="0">
              <a:solidFill>
                <a:schemeClr val="tx2"/>
              </a:solidFill>
            </a:endParaRPr>
          </a:p>
        </p:txBody>
      </p:sp>
    </p:spTree>
    <p:extLst>
      <p:ext uri="{BB962C8B-B14F-4D97-AF65-F5344CB8AC3E}">
        <p14:creationId xmlns:p14="http://schemas.microsoft.com/office/powerpoint/2010/main" val="4063522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609600"/>
          </a:xfrm>
        </p:spPr>
        <p:txBody>
          <a:bodyPr/>
          <a:lstStyle/>
          <a:p>
            <a:r>
              <a:rPr lang="en-GB" altLang="en-US" sz="2800" dirty="0" smtClean="0">
                <a:solidFill>
                  <a:schemeClr val="tx2"/>
                </a:solidFill>
              </a:rPr>
              <a:t>Study designs</a:t>
            </a:r>
            <a:endParaRPr lang="en-US" sz="2800" dirty="0">
              <a:solidFill>
                <a:schemeClr val="tx2"/>
              </a:solidFill>
            </a:endParaRPr>
          </a:p>
        </p:txBody>
      </p:sp>
      <p:sp>
        <p:nvSpPr>
          <p:cNvPr id="3" name="TextBox 2"/>
          <p:cNvSpPr txBox="1"/>
          <p:nvPr/>
        </p:nvSpPr>
        <p:spPr>
          <a:xfrm>
            <a:off x="769776" y="838200"/>
            <a:ext cx="7696200" cy="5078313"/>
          </a:xfrm>
          <a:prstGeom prst="rect">
            <a:avLst/>
          </a:prstGeom>
          <a:noFill/>
        </p:spPr>
        <p:txBody>
          <a:bodyPr wrap="square" rtlCol="0">
            <a:spAutoFit/>
          </a:bodyPr>
          <a:lstStyle/>
          <a:p>
            <a:pPr marL="342900" indent="-342900">
              <a:buFont typeface="Arial" panose="020B0604020202020204" pitchFamily="34" charset="0"/>
              <a:buChar char="•"/>
            </a:pPr>
            <a:r>
              <a:rPr lang="en-US" altLang="en-US" dirty="0" smtClean="0">
                <a:solidFill>
                  <a:schemeClr val="tx2"/>
                </a:solidFill>
              </a:rPr>
              <a:t>case control</a:t>
            </a:r>
          </a:p>
          <a:p>
            <a:pPr marL="800100" lvl="1" indent="-342900">
              <a:buFont typeface="Arial" panose="020B0604020202020204" pitchFamily="34" charset="0"/>
              <a:buChar char="•"/>
            </a:pPr>
            <a:r>
              <a:rPr lang="en-US" altLang="en-US" dirty="0">
                <a:solidFill>
                  <a:schemeClr val="tx2"/>
                </a:solidFill>
              </a:rPr>
              <a:t>Compare a group of individuals with disease (“case” group) and a group (“control” group) without disease with respect to the factor of interest (exposure/treatment)</a:t>
            </a:r>
          </a:p>
          <a:p>
            <a:pPr marL="800100" lvl="1" indent="-342900">
              <a:buFont typeface="Arial" panose="020B0604020202020204" pitchFamily="34" charset="0"/>
              <a:buChar char="•"/>
            </a:pPr>
            <a:r>
              <a:rPr lang="en-US" altLang="en-US" dirty="0" smtClean="0">
                <a:solidFill>
                  <a:schemeClr val="tx2"/>
                </a:solidFill>
              </a:rPr>
              <a:t>Retrospective </a:t>
            </a:r>
            <a:r>
              <a:rPr lang="en-US" altLang="en-US" dirty="0">
                <a:solidFill>
                  <a:schemeClr val="tx2"/>
                </a:solidFill>
              </a:rPr>
              <a:t>or prospective</a:t>
            </a:r>
          </a:p>
          <a:p>
            <a:pPr marL="342900" indent="-342900">
              <a:buFont typeface="Arial" panose="020B0604020202020204" pitchFamily="34" charset="0"/>
              <a:buChar char="•"/>
            </a:pPr>
            <a:r>
              <a:rPr lang="en-US" altLang="en-US" dirty="0" smtClean="0">
                <a:solidFill>
                  <a:schemeClr val="tx2"/>
                </a:solidFill>
              </a:rPr>
              <a:t>cross-sectional</a:t>
            </a:r>
          </a:p>
          <a:p>
            <a:pPr marL="800100" lvl="1" indent="-342900">
              <a:buFont typeface="Arial" panose="020B0604020202020204" pitchFamily="34" charset="0"/>
              <a:buChar char="•"/>
            </a:pPr>
            <a:r>
              <a:rPr lang="en-US" altLang="en-US" dirty="0">
                <a:solidFill>
                  <a:schemeClr val="tx2"/>
                </a:solidFill>
              </a:rPr>
              <a:t>A sample of a reference population is examined at a given point in time</a:t>
            </a:r>
          </a:p>
          <a:p>
            <a:pPr marL="800100" lvl="1" indent="-342900">
              <a:buFont typeface="Arial" panose="020B0604020202020204" pitchFamily="34" charset="0"/>
              <a:buChar char="•"/>
            </a:pPr>
            <a:r>
              <a:rPr lang="en-US" altLang="en-US" dirty="0" smtClean="0">
                <a:solidFill>
                  <a:schemeClr val="tx2"/>
                </a:solidFill>
              </a:rPr>
              <a:t>A </a:t>
            </a:r>
            <a:r>
              <a:rPr lang="en-US" altLang="en-US" dirty="0">
                <a:solidFill>
                  <a:schemeClr val="tx2"/>
                </a:solidFill>
              </a:rPr>
              <a:t>“cohort” is defined and individuals are classified as to disease and exposure levels</a:t>
            </a:r>
          </a:p>
          <a:p>
            <a:pPr marL="342900" indent="-342900">
              <a:buFont typeface="Arial" panose="020B0604020202020204" pitchFamily="34" charset="0"/>
              <a:buChar char="•"/>
            </a:pPr>
            <a:r>
              <a:rPr lang="en-US" altLang="en-US" dirty="0" smtClean="0">
                <a:solidFill>
                  <a:schemeClr val="tx2"/>
                </a:solidFill>
              </a:rPr>
              <a:t>cohort </a:t>
            </a:r>
          </a:p>
          <a:p>
            <a:pPr marL="800100" lvl="1" indent="-342900">
              <a:buFont typeface="Arial" panose="020B0604020202020204" pitchFamily="34" charset="0"/>
              <a:buChar char="•"/>
            </a:pPr>
            <a:r>
              <a:rPr lang="en-US" altLang="en-US" dirty="0">
                <a:solidFill>
                  <a:schemeClr val="tx2"/>
                </a:solidFill>
              </a:rPr>
              <a:t>A sample of a reference population is examined at a given point in time</a:t>
            </a:r>
          </a:p>
          <a:p>
            <a:pPr marL="800100" lvl="1" indent="-342900">
              <a:buFont typeface="Arial" panose="020B0604020202020204" pitchFamily="34" charset="0"/>
              <a:buChar char="•"/>
            </a:pPr>
            <a:r>
              <a:rPr lang="en-US" altLang="en-US" dirty="0" smtClean="0">
                <a:solidFill>
                  <a:schemeClr val="tx2"/>
                </a:solidFill>
              </a:rPr>
              <a:t>A </a:t>
            </a:r>
            <a:r>
              <a:rPr lang="en-US" altLang="en-US" dirty="0">
                <a:solidFill>
                  <a:schemeClr val="tx2"/>
                </a:solidFill>
              </a:rPr>
              <a:t>“cohort” is defined and individuals are classified as to exposure levels</a:t>
            </a:r>
          </a:p>
          <a:p>
            <a:pPr marL="800100" lvl="1" indent="-342900">
              <a:buFont typeface="Arial" panose="020B0604020202020204" pitchFamily="34" charset="0"/>
              <a:buChar char="•"/>
            </a:pPr>
            <a:r>
              <a:rPr lang="en-US" altLang="en-US" dirty="0">
                <a:solidFill>
                  <a:schemeClr val="tx2"/>
                </a:solidFill>
              </a:rPr>
              <a:t>Study participants are followed over time and assessed for the development of </a:t>
            </a:r>
            <a:r>
              <a:rPr lang="en-US" altLang="en-US" dirty="0" smtClean="0">
                <a:solidFill>
                  <a:schemeClr val="tx2"/>
                </a:solidFill>
              </a:rPr>
              <a:t>disease</a:t>
            </a:r>
            <a:endParaRPr lang="en-US" altLang="en-US" dirty="0">
              <a:solidFill>
                <a:schemeClr val="tx2"/>
              </a:solidFill>
            </a:endParaRPr>
          </a:p>
          <a:p>
            <a:pPr marL="342900" indent="-342900">
              <a:buFont typeface="Arial" panose="020B0604020202020204" pitchFamily="34" charset="0"/>
              <a:buChar char="•"/>
            </a:pPr>
            <a:r>
              <a:rPr lang="en-US" altLang="en-US" dirty="0" smtClean="0">
                <a:solidFill>
                  <a:schemeClr val="tx2"/>
                </a:solidFill>
              </a:rPr>
              <a:t>experimental</a:t>
            </a:r>
            <a:endParaRPr lang="en-GB" altLang="en-US" dirty="0">
              <a:solidFill>
                <a:schemeClr val="tx2"/>
              </a:solidFill>
            </a:endParaRPr>
          </a:p>
        </p:txBody>
      </p:sp>
    </p:spTree>
    <p:extLst>
      <p:ext uri="{BB962C8B-B14F-4D97-AF65-F5344CB8AC3E}">
        <p14:creationId xmlns:p14="http://schemas.microsoft.com/office/powerpoint/2010/main" val="32696667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838200"/>
          </a:xfrm>
        </p:spPr>
        <p:txBody>
          <a:bodyPr/>
          <a:lstStyle/>
          <a:p>
            <a:r>
              <a:rPr lang="en-US" altLang="en-US" dirty="0" smtClean="0">
                <a:solidFill>
                  <a:schemeClr val="tx2"/>
                </a:solidFill>
              </a:rPr>
              <a:t>Classical </a:t>
            </a:r>
            <a:r>
              <a:rPr lang="en-US" altLang="en-US" dirty="0">
                <a:solidFill>
                  <a:schemeClr val="tx2"/>
                </a:solidFill>
              </a:rPr>
              <a:t>epidemiology and</a:t>
            </a:r>
            <a:r>
              <a:rPr lang="en-ZA" altLang="en-US" dirty="0">
                <a:solidFill>
                  <a:schemeClr val="tx2"/>
                </a:solidFill>
              </a:rPr>
              <a:t> genetic </a:t>
            </a:r>
            <a:r>
              <a:rPr lang="en-ZA" altLang="en-US" dirty="0" smtClean="0">
                <a:solidFill>
                  <a:schemeClr val="tx2"/>
                </a:solidFill>
              </a:rPr>
              <a:t>epidemiology</a:t>
            </a:r>
            <a:endParaRPr lang="en-US" dirty="0">
              <a:solidFill>
                <a:schemeClr val="tx2"/>
              </a:solidFill>
            </a:endParaRPr>
          </a:p>
        </p:txBody>
      </p:sp>
      <p:sp>
        <p:nvSpPr>
          <p:cNvPr id="3" name="Content Placeholder 2"/>
          <p:cNvSpPr>
            <a:spLocks noGrp="1"/>
          </p:cNvSpPr>
          <p:nvPr>
            <p:ph idx="1"/>
          </p:nvPr>
        </p:nvSpPr>
        <p:spPr>
          <a:xfrm>
            <a:off x="685800" y="1981200"/>
            <a:ext cx="7772400" cy="4114800"/>
          </a:xfrm>
        </p:spPr>
        <p:txBody>
          <a:bodyPr/>
          <a:lstStyle/>
          <a:p>
            <a:pPr>
              <a:lnSpc>
                <a:spcPct val="90000"/>
              </a:lnSpc>
            </a:pPr>
            <a:r>
              <a:rPr lang="en-ZA" altLang="en-US" sz="2400" dirty="0">
                <a:solidFill>
                  <a:schemeClr val="tx2"/>
                </a:solidFill>
              </a:rPr>
              <a:t>Epidemiology = the study of the distribution and determinants [and control] of health related states and events in human populations</a:t>
            </a:r>
          </a:p>
          <a:p>
            <a:pPr>
              <a:lnSpc>
                <a:spcPct val="90000"/>
              </a:lnSpc>
            </a:pPr>
            <a:endParaRPr lang="en-ZA" altLang="en-US" sz="2400" dirty="0">
              <a:solidFill>
                <a:schemeClr val="tx2"/>
              </a:solidFill>
            </a:endParaRPr>
          </a:p>
          <a:p>
            <a:pPr>
              <a:lnSpc>
                <a:spcPct val="90000"/>
              </a:lnSpc>
            </a:pPr>
            <a:r>
              <a:rPr lang="en-ZA" altLang="en-US" sz="2400" dirty="0">
                <a:solidFill>
                  <a:schemeClr val="tx2"/>
                </a:solidFill>
              </a:rPr>
              <a:t>Genetic epidemiology = the discipline that focuses on the familial and genetic determinants of disease and the joint effects of genes and non-genetic determinants</a:t>
            </a:r>
          </a:p>
          <a:p>
            <a:pPr>
              <a:lnSpc>
                <a:spcPct val="90000"/>
              </a:lnSpc>
            </a:pPr>
            <a:endParaRPr lang="en-ZA" altLang="en-US" sz="2400" dirty="0">
              <a:solidFill>
                <a:schemeClr val="tx2"/>
              </a:solidFill>
            </a:endParaRPr>
          </a:p>
          <a:p>
            <a:pPr>
              <a:lnSpc>
                <a:spcPct val="90000"/>
              </a:lnSpc>
            </a:pPr>
            <a:r>
              <a:rPr lang="en-ZA" altLang="en-US" sz="2400" i="1" dirty="0">
                <a:solidFill>
                  <a:schemeClr val="tx2"/>
                </a:solidFill>
              </a:rPr>
              <a:t>Takes into account the underlying biology and known mechanisms of </a:t>
            </a:r>
            <a:r>
              <a:rPr lang="en-ZA" altLang="en-US" sz="2400" i="1" dirty="0" smtClean="0">
                <a:solidFill>
                  <a:schemeClr val="tx2"/>
                </a:solidFill>
              </a:rPr>
              <a:t>inheritance</a:t>
            </a:r>
            <a:endParaRPr lang="en-US" altLang="en-US" sz="2400" i="1" dirty="0">
              <a:solidFill>
                <a:schemeClr val="tx2"/>
              </a:solidFill>
            </a:endParaRPr>
          </a:p>
        </p:txBody>
      </p:sp>
    </p:spTree>
    <p:extLst>
      <p:ext uri="{BB962C8B-B14F-4D97-AF65-F5344CB8AC3E}">
        <p14:creationId xmlns:p14="http://schemas.microsoft.com/office/powerpoint/2010/main" val="7749273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US" dirty="0" smtClean="0">
                <a:solidFill>
                  <a:schemeClr val="tx2"/>
                </a:solidFill>
              </a:rPr>
              <a:t>Genome epidemiology</a:t>
            </a:r>
            <a:endParaRPr lang="en-US" dirty="0">
              <a:solidFill>
                <a:schemeClr val="tx2"/>
              </a:solidFill>
            </a:endParaRPr>
          </a:p>
        </p:txBody>
      </p:sp>
      <p:sp>
        <p:nvSpPr>
          <p:cNvPr id="3" name="Content Placeholder 2"/>
          <p:cNvSpPr>
            <a:spLocks noGrp="1"/>
          </p:cNvSpPr>
          <p:nvPr>
            <p:ph idx="1"/>
          </p:nvPr>
        </p:nvSpPr>
        <p:spPr>
          <a:xfrm>
            <a:off x="838200" y="1676400"/>
            <a:ext cx="7772400" cy="4114800"/>
          </a:xfrm>
        </p:spPr>
        <p:txBody>
          <a:bodyPr/>
          <a:lstStyle/>
          <a:p>
            <a:pPr marL="0" indent="0">
              <a:buNone/>
            </a:pPr>
            <a:r>
              <a:rPr lang="en-US" altLang="en-US" sz="2800" dirty="0">
                <a:solidFill>
                  <a:schemeClr val="tx2"/>
                </a:solidFill>
              </a:rPr>
              <a:t>“Human genome epidemiology is the basic science of public health genomics. It is the set of methods for measuring genetic variation within and across populations and for understanding how gene variants interact with other genes and with the environment to cause disease.”</a:t>
            </a:r>
          </a:p>
          <a:p>
            <a:endParaRPr lang="en-US" altLang="en-US" sz="2800" dirty="0">
              <a:solidFill>
                <a:schemeClr val="tx2"/>
              </a:solidFill>
            </a:endParaRPr>
          </a:p>
          <a:p>
            <a:pPr marL="0" indent="0">
              <a:buNone/>
            </a:pPr>
            <a:r>
              <a:rPr lang="en-US" altLang="en-US" sz="2800" dirty="0">
                <a:solidFill>
                  <a:schemeClr val="tx2"/>
                </a:solidFill>
              </a:rPr>
              <a:t>- </a:t>
            </a:r>
            <a:r>
              <a:rPr lang="en-US" altLang="en-US" sz="2400" i="1" dirty="0" err="1">
                <a:solidFill>
                  <a:schemeClr val="tx2"/>
                </a:solidFill>
              </a:rPr>
              <a:t>HuGENet</a:t>
            </a:r>
            <a:r>
              <a:rPr lang="en-US" altLang="en-US" sz="2400" i="1" dirty="0">
                <a:solidFill>
                  <a:schemeClr val="tx2"/>
                </a:solidFill>
              </a:rPr>
              <a:t> </a:t>
            </a:r>
            <a:r>
              <a:rPr lang="en-US" altLang="en-US" sz="2400" i="1" dirty="0" smtClean="0">
                <a:solidFill>
                  <a:schemeClr val="tx2"/>
                </a:solidFill>
              </a:rPr>
              <a:t>FAQ, ww.cdc.gov/genomics/</a:t>
            </a:r>
            <a:r>
              <a:rPr lang="en-US" altLang="en-US" sz="2400" i="1" dirty="0" err="1" smtClean="0">
                <a:solidFill>
                  <a:schemeClr val="tx2"/>
                </a:solidFill>
              </a:rPr>
              <a:t>hugenet</a:t>
            </a:r>
            <a:r>
              <a:rPr lang="en-US" altLang="en-US" sz="2400" i="1" dirty="0" smtClean="0">
                <a:solidFill>
                  <a:schemeClr val="tx2"/>
                </a:solidFill>
              </a:rPr>
              <a:t>/</a:t>
            </a:r>
            <a:endParaRPr lang="en-US" altLang="en-US" sz="2400" i="1" dirty="0">
              <a:solidFill>
                <a:schemeClr val="tx2"/>
              </a:solidFill>
            </a:endParaRPr>
          </a:p>
        </p:txBody>
      </p:sp>
    </p:spTree>
    <p:extLst>
      <p:ext uri="{BB962C8B-B14F-4D97-AF65-F5344CB8AC3E}">
        <p14:creationId xmlns:p14="http://schemas.microsoft.com/office/powerpoint/2010/main" val="13581187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US" dirty="0" smtClean="0">
                <a:solidFill>
                  <a:schemeClr val="tx2"/>
                </a:solidFill>
              </a:rPr>
              <a:t>Goal of genome epidemiology</a:t>
            </a:r>
            <a:endParaRPr lang="en-US" dirty="0">
              <a:solidFill>
                <a:schemeClr val="tx2"/>
              </a:solidFill>
            </a:endParaRPr>
          </a:p>
        </p:txBody>
      </p:sp>
      <p:sp>
        <p:nvSpPr>
          <p:cNvPr id="3" name="Content Placeholder 2"/>
          <p:cNvSpPr>
            <a:spLocks noGrp="1"/>
          </p:cNvSpPr>
          <p:nvPr>
            <p:ph idx="1"/>
          </p:nvPr>
        </p:nvSpPr>
        <p:spPr>
          <a:xfrm>
            <a:off x="838200" y="1676400"/>
            <a:ext cx="7772400" cy="4114800"/>
          </a:xfrm>
        </p:spPr>
        <p:txBody>
          <a:bodyPr/>
          <a:lstStyle/>
          <a:p>
            <a:pPr>
              <a:lnSpc>
                <a:spcPct val="90000"/>
              </a:lnSpc>
            </a:pPr>
            <a:r>
              <a:rPr lang="en-ZA" altLang="en-US" sz="2400" dirty="0">
                <a:solidFill>
                  <a:schemeClr val="tx2"/>
                </a:solidFill>
              </a:rPr>
              <a:t>Discovering genotypes underlying human phenotypes and their distribution in the population</a:t>
            </a:r>
          </a:p>
          <a:p>
            <a:pPr>
              <a:lnSpc>
                <a:spcPct val="90000"/>
              </a:lnSpc>
            </a:pPr>
            <a:endParaRPr lang="en-ZA" altLang="en-US" sz="2400" dirty="0">
              <a:solidFill>
                <a:schemeClr val="tx2"/>
              </a:solidFill>
            </a:endParaRPr>
          </a:p>
          <a:p>
            <a:pPr>
              <a:lnSpc>
                <a:spcPct val="90000"/>
              </a:lnSpc>
            </a:pPr>
            <a:r>
              <a:rPr lang="en-ZA" altLang="en-US" sz="2400" dirty="0">
                <a:solidFill>
                  <a:schemeClr val="tx2"/>
                </a:solidFill>
              </a:rPr>
              <a:t>Utilizes ideas and tools from genetics, epidemiology, statistics, clinical science, bioinformatics, genomic science, evolutionary biology….</a:t>
            </a:r>
          </a:p>
          <a:p>
            <a:pPr>
              <a:lnSpc>
                <a:spcPct val="90000"/>
              </a:lnSpc>
            </a:pPr>
            <a:endParaRPr lang="en-ZA" altLang="en-US" sz="2400" dirty="0" smtClean="0">
              <a:solidFill>
                <a:schemeClr val="tx2"/>
              </a:solidFill>
            </a:endParaRPr>
          </a:p>
          <a:p>
            <a:pPr>
              <a:lnSpc>
                <a:spcPct val="90000"/>
              </a:lnSpc>
            </a:pPr>
            <a:r>
              <a:rPr lang="en-ZA" altLang="en-US" sz="2400" dirty="0" smtClean="0">
                <a:solidFill>
                  <a:schemeClr val="tx2"/>
                </a:solidFill>
              </a:rPr>
              <a:t>Depends on technology</a:t>
            </a:r>
            <a:endParaRPr lang="en-ZA" altLang="en-US" sz="2400" dirty="0">
              <a:solidFill>
                <a:schemeClr val="tx2"/>
              </a:solidFill>
            </a:endParaRPr>
          </a:p>
        </p:txBody>
      </p:sp>
    </p:spTree>
    <p:extLst>
      <p:ext uri="{BB962C8B-B14F-4D97-AF65-F5344CB8AC3E}">
        <p14:creationId xmlns:p14="http://schemas.microsoft.com/office/powerpoint/2010/main" val="2224964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38200"/>
          </a:xfrm>
        </p:spPr>
        <p:txBody>
          <a:bodyPr/>
          <a:lstStyle/>
          <a:p>
            <a:r>
              <a:rPr lang="en-US" sz="3200" dirty="0" smtClean="0">
                <a:solidFill>
                  <a:schemeClr val="tx2"/>
                </a:solidFill>
              </a:rPr>
              <a:t>Definition of trait or phenotype in GE</a:t>
            </a:r>
            <a:endParaRPr lang="en-US" sz="3200" dirty="0">
              <a:solidFill>
                <a:schemeClr val="tx2"/>
              </a:solidFill>
            </a:endParaRPr>
          </a:p>
        </p:txBody>
      </p:sp>
      <p:sp>
        <p:nvSpPr>
          <p:cNvPr id="3" name="Content Placeholder 2"/>
          <p:cNvSpPr>
            <a:spLocks noGrp="1"/>
          </p:cNvSpPr>
          <p:nvPr>
            <p:ph idx="1"/>
          </p:nvPr>
        </p:nvSpPr>
        <p:spPr>
          <a:xfrm>
            <a:off x="685800" y="1371600"/>
            <a:ext cx="7772400" cy="4114800"/>
          </a:xfrm>
        </p:spPr>
        <p:txBody>
          <a:bodyPr/>
          <a:lstStyle/>
          <a:p>
            <a:pPr>
              <a:lnSpc>
                <a:spcPct val="80000"/>
              </a:lnSpc>
            </a:pPr>
            <a:r>
              <a:rPr lang="en-ZA" altLang="en-US" sz="2800" dirty="0">
                <a:solidFill>
                  <a:schemeClr val="tx2"/>
                </a:solidFill>
              </a:rPr>
              <a:t>Measurable characteristic of an individual that is not itself a genotype</a:t>
            </a:r>
          </a:p>
          <a:p>
            <a:pPr>
              <a:lnSpc>
                <a:spcPct val="80000"/>
              </a:lnSpc>
            </a:pPr>
            <a:r>
              <a:rPr lang="en-ZA" altLang="en-US" sz="2800" dirty="0">
                <a:solidFill>
                  <a:schemeClr val="tx2"/>
                </a:solidFill>
              </a:rPr>
              <a:t>Can be a disease (hypertension, stroke) or just some observable or measurable characteristic (height, blood pressure)</a:t>
            </a:r>
          </a:p>
          <a:p>
            <a:pPr>
              <a:lnSpc>
                <a:spcPct val="80000"/>
              </a:lnSpc>
            </a:pPr>
            <a:r>
              <a:rPr lang="en-ZA" altLang="en-US" sz="2800" dirty="0" smtClean="0">
                <a:solidFill>
                  <a:schemeClr val="tx2"/>
                </a:solidFill>
              </a:rPr>
              <a:t>Could be: </a:t>
            </a:r>
          </a:p>
          <a:p>
            <a:pPr lvl="1">
              <a:lnSpc>
                <a:spcPct val="80000"/>
              </a:lnSpc>
            </a:pPr>
            <a:r>
              <a:rPr lang="en-ZA" altLang="en-US" sz="2400" dirty="0" smtClean="0">
                <a:solidFill>
                  <a:schemeClr val="tx2"/>
                </a:solidFill>
              </a:rPr>
              <a:t>binary </a:t>
            </a:r>
            <a:r>
              <a:rPr lang="en-ZA" altLang="en-US" sz="2400" dirty="0">
                <a:solidFill>
                  <a:schemeClr val="tx2"/>
                </a:solidFill>
              </a:rPr>
              <a:t>or dichotomous (defined by presence or absence of), e.g. diabetes, Parkinson’s </a:t>
            </a:r>
            <a:r>
              <a:rPr lang="en-ZA" altLang="en-US" sz="2400" dirty="0" smtClean="0">
                <a:solidFill>
                  <a:schemeClr val="tx2"/>
                </a:solidFill>
              </a:rPr>
              <a:t>disease</a:t>
            </a:r>
          </a:p>
          <a:p>
            <a:pPr lvl="1">
              <a:lnSpc>
                <a:spcPct val="80000"/>
              </a:lnSpc>
            </a:pPr>
            <a:r>
              <a:rPr lang="en-ZA" altLang="en-US" sz="2400" dirty="0" smtClean="0">
                <a:solidFill>
                  <a:schemeClr val="tx2"/>
                </a:solidFill>
              </a:rPr>
              <a:t>quantitative</a:t>
            </a:r>
            <a:r>
              <a:rPr lang="en-ZA" altLang="en-US" sz="2400" dirty="0">
                <a:solidFill>
                  <a:schemeClr val="tx2"/>
                </a:solidFill>
              </a:rPr>
              <a:t>, e.g. blood pressure, serum cholesterol, C-reactive </a:t>
            </a:r>
            <a:r>
              <a:rPr lang="en-ZA" altLang="en-US" sz="2400" dirty="0" smtClean="0">
                <a:solidFill>
                  <a:schemeClr val="tx2"/>
                </a:solidFill>
              </a:rPr>
              <a:t>protein</a:t>
            </a:r>
          </a:p>
          <a:p>
            <a:pPr lvl="1">
              <a:lnSpc>
                <a:spcPct val="80000"/>
              </a:lnSpc>
            </a:pPr>
            <a:r>
              <a:rPr lang="en-ZA" altLang="en-US" sz="2400" dirty="0" smtClean="0">
                <a:solidFill>
                  <a:schemeClr val="tx2"/>
                </a:solidFill>
              </a:rPr>
              <a:t>time-of-onset/survival</a:t>
            </a:r>
            <a:endParaRPr lang="en-GB" altLang="en-US" sz="2400" dirty="0">
              <a:solidFill>
                <a:schemeClr val="tx2"/>
              </a:solidFill>
            </a:endParaRPr>
          </a:p>
          <a:p>
            <a:pPr marL="0" indent="0">
              <a:buNone/>
            </a:pPr>
            <a:endParaRPr lang="en-US" sz="2400" dirty="0">
              <a:solidFill>
                <a:schemeClr val="tx2"/>
              </a:solidFill>
            </a:endParaRPr>
          </a:p>
        </p:txBody>
      </p:sp>
    </p:spTree>
    <p:extLst>
      <p:ext uri="{BB962C8B-B14F-4D97-AF65-F5344CB8AC3E}">
        <p14:creationId xmlns:p14="http://schemas.microsoft.com/office/powerpoint/2010/main" val="28964152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US" sz="3200" dirty="0" smtClean="0">
                <a:solidFill>
                  <a:schemeClr val="tx2"/>
                </a:solidFill>
              </a:rPr>
              <a:t>Genome epidemiology depends on</a:t>
            </a:r>
            <a:endParaRPr lang="en-US" sz="3200" dirty="0">
              <a:solidFill>
                <a:schemeClr val="tx2"/>
              </a:solidFill>
            </a:endParaRPr>
          </a:p>
        </p:txBody>
      </p:sp>
      <p:sp>
        <p:nvSpPr>
          <p:cNvPr id="3" name="Content Placeholder 2"/>
          <p:cNvSpPr>
            <a:spLocks noGrp="1"/>
          </p:cNvSpPr>
          <p:nvPr>
            <p:ph idx="1"/>
          </p:nvPr>
        </p:nvSpPr>
        <p:spPr>
          <a:xfrm>
            <a:off x="838200" y="1676400"/>
            <a:ext cx="7772400" cy="4114800"/>
          </a:xfrm>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a:solidFill>
                  <a:schemeClr val="tx2"/>
                </a:solidFill>
              </a:rPr>
              <a:t>Tools and Technology: </a:t>
            </a:r>
            <a:r>
              <a:rPr lang="en-GB" altLang="en-US" sz="2400" dirty="0" smtClean="0">
                <a:solidFill>
                  <a:schemeClr val="tx2"/>
                </a:solidFill>
              </a:rPr>
              <a:t>high throughput genotyping and sequencing </a:t>
            </a:r>
            <a:r>
              <a:rPr lang="en-GB" altLang="en-US" sz="2400" dirty="0">
                <a:solidFill>
                  <a:schemeClr val="tx2"/>
                </a:solidFill>
              </a:rPr>
              <a:t>platforms, </a:t>
            </a:r>
            <a:r>
              <a:rPr lang="en-GB" altLang="en-US" sz="2400" dirty="0" smtClean="0">
                <a:solidFill>
                  <a:schemeClr val="tx2"/>
                </a:solidFill>
              </a:rPr>
              <a:t>high performance computers, clusters and fast storage…</a:t>
            </a:r>
            <a:endParaRPr lang="en-GB" altLang="en-US" sz="2400" dirty="0">
              <a:solidFill>
                <a:schemeClr val="tx2"/>
              </a:solidFill>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400" dirty="0">
              <a:solidFill>
                <a:schemeClr val="tx2"/>
              </a:solidFill>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a:solidFill>
                  <a:schemeClr val="tx2"/>
                </a:solidFill>
              </a:rPr>
              <a:t>Data and </a:t>
            </a:r>
            <a:r>
              <a:rPr lang="en-GB" altLang="en-US" sz="2400" dirty="0" smtClean="0">
                <a:solidFill>
                  <a:schemeClr val="tx2"/>
                </a:solidFill>
              </a:rPr>
              <a:t>Databases: multiple reference databases, genome browsers, central repositories of study data,…</a:t>
            </a:r>
          </a:p>
          <a:p>
            <a:pPr marL="0" inden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400" dirty="0">
              <a:solidFill>
                <a:schemeClr val="tx2"/>
              </a:solidFill>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a:solidFill>
                  <a:schemeClr val="tx2"/>
                </a:solidFill>
              </a:rPr>
              <a:t>Analytic and Visualization Paradigms</a:t>
            </a:r>
            <a:endParaRPr lang="en-GB" altLang="en-US" sz="2800" dirty="0">
              <a:solidFill>
                <a:schemeClr val="tx2"/>
              </a:solidFill>
            </a:endParaRPr>
          </a:p>
        </p:txBody>
      </p:sp>
    </p:spTree>
    <p:extLst>
      <p:ext uri="{BB962C8B-B14F-4D97-AF65-F5344CB8AC3E}">
        <p14:creationId xmlns:p14="http://schemas.microsoft.com/office/powerpoint/2010/main" val="616309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534400" cy="685800"/>
          </a:xfrm>
        </p:spPr>
        <p:txBody>
          <a:bodyPr/>
          <a:lstStyle/>
          <a:p>
            <a:r>
              <a:rPr lang="en-US" sz="3200" dirty="0" smtClean="0">
                <a:solidFill>
                  <a:schemeClr val="tx2"/>
                </a:solidFill>
              </a:rPr>
              <a:t>Study approaches in genetic epidemiology</a:t>
            </a:r>
            <a:endParaRPr lang="en-US" sz="3200" dirty="0">
              <a:solidFill>
                <a:schemeClr val="tx2"/>
              </a:solidFill>
            </a:endParaRPr>
          </a:p>
        </p:txBody>
      </p:sp>
      <p:sp>
        <p:nvSpPr>
          <p:cNvPr id="3" name="Content Placeholder 2"/>
          <p:cNvSpPr>
            <a:spLocks noGrp="1"/>
          </p:cNvSpPr>
          <p:nvPr>
            <p:ph idx="1"/>
          </p:nvPr>
        </p:nvSpPr>
        <p:spPr>
          <a:xfrm>
            <a:off x="685800" y="1447800"/>
            <a:ext cx="7772400" cy="4114800"/>
          </a:xfrm>
        </p:spPr>
        <p:txBody>
          <a:bodyPr/>
          <a:lstStyle/>
          <a:p>
            <a:pPr>
              <a:lnSpc>
                <a:spcPct val="90000"/>
              </a:lnSpc>
              <a:buFont typeface="Arial" pitchFamily="34" charset="0"/>
              <a:buChar char="•"/>
            </a:pPr>
            <a:r>
              <a:rPr lang="en-US" altLang="en-US" sz="2400" dirty="0">
                <a:solidFill>
                  <a:schemeClr val="tx2"/>
                </a:solidFill>
              </a:rPr>
              <a:t>Linkage studies</a:t>
            </a:r>
          </a:p>
          <a:p>
            <a:pPr>
              <a:lnSpc>
                <a:spcPct val="90000"/>
              </a:lnSpc>
              <a:buFont typeface="Arial" pitchFamily="34" charset="0"/>
              <a:buChar char="•"/>
            </a:pPr>
            <a:r>
              <a:rPr lang="en-US" altLang="en-US" sz="2400" dirty="0">
                <a:solidFill>
                  <a:schemeClr val="tx2"/>
                </a:solidFill>
              </a:rPr>
              <a:t>Candidate gene association studies</a:t>
            </a:r>
          </a:p>
          <a:p>
            <a:pPr>
              <a:lnSpc>
                <a:spcPct val="90000"/>
              </a:lnSpc>
              <a:buFont typeface="Arial" pitchFamily="34" charset="0"/>
              <a:buChar char="•"/>
            </a:pPr>
            <a:r>
              <a:rPr lang="en-US" altLang="en-US" sz="2400" dirty="0">
                <a:solidFill>
                  <a:schemeClr val="tx2"/>
                </a:solidFill>
              </a:rPr>
              <a:t>Admixture </a:t>
            </a:r>
            <a:r>
              <a:rPr lang="en-US" altLang="en-US" sz="2400" dirty="0" smtClean="0">
                <a:solidFill>
                  <a:schemeClr val="tx2"/>
                </a:solidFill>
              </a:rPr>
              <a:t>mapping</a:t>
            </a:r>
            <a:endParaRPr lang="en-US" altLang="en-US" sz="2400" dirty="0">
              <a:solidFill>
                <a:schemeClr val="tx2"/>
              </a:solidFill>
            </a:endParaRPr>
          </a:p>
          <a:p>
            <a:pPr>
              <a:lnSpc>
                <a:spcPct val="90000"/>
              </a:lnSpc>
              <a:buFont typeface="Arial" pitchFamily="34" charset="0"/>
              <a:buChar char="•"/>
            </a:pPr>
            <a:r>
              <a:rPr lang="en-US" altLang="en-US" sz="2400" dirty="0">
                <a:solidFill>
                  <a:schemeClr val="tx2"/>
                </a:solidFill>
              </a:rPr>
              <a:t>Genome wide association studies (GWAS</a:t>
            </a:r>
            <a:r>
              <a:rPr lang="en-US" altLang="en-US" sz="2400" dirty="0" smtClean="0">
                <a:solidFill>
                  <a:schemeClr val="tx2"/>
                </a:solidFill>
              </a:rPr>
              <a:t>)</a:t>
            </a:r>
            <a:endParaRPr lang="en-US" altLang="en-US" sz="2400" dirty="0">
              <a:solidFill>
                <a:schemeClr val="tx2"/>
              </a:solidFill>
            </a:endParaRPr>
          </a:p>
          <a:p>
            <a:pPr lvl="1">
              <a:lnSpc>
                <a:spcPct val="90000"/>
              </a:lnSpc>
              <a:buFont typeface="Arial" pitchFamily="34" charset="0"/>
              <a:buChar char="•"/>
            </a:pPr>
            <a:r>
              <a:rPr lang="en-US" altLang="en-US" sz="2400" dirty="0">
                <a:solidFill>
                  <a:schemeClr val="tx2"/>
                </a:solidFill>
              </a:rPr>
              <a:t>Meta-analysis of GWAS</a:t>
            </a:r>
          </a:p>
          <a:p>
            <a:pPr>
              <a:lnSpc>
                <a:spcPct val="90000"/>
              </a:lnSpc>
              <a:buFont typeface="Arial" pitchFamily="34" charset="0"/>
              <a:buChar char="•"/>
            </a:pPr>
            <a:r>
              <a:rPr lang="en-US" altLang="en-US" sz="2400" dirty="0" smtClean="0">
                <a:solidFill>
                  <a:schemeClr val="tx2"/>
                </a:solidFill>
              </a:rPr>
              <a:t>Resequencing and targeted sequencing studies</a:t>
            </a:r>
          </a:p>
          <a:p>
            <a:pPr>
              <a:lnSpc>
                <a:spcPct val="90000"/>
              </a:lnSpc>
              <a:buFont typeface="Arial" pitchFamily="34" charset="0"/>
              <a:buChar char="•"/>
            </a:pPr>
            <a:r>
              <a:rPr lang="en-US" altLang="en-US" sz="2400" dirty="0" smtClean="0">
                <a:solidFill>
                  <a:schemeClr val="tx2"/>
                </a:solidFill>
              </a:rPr>
              <a:t>Copy number/structural </a:t>
            </a:r>
            <a:r>
              <a:rPr lang="en-US" altLang="en-US" sz="2400" dirty="0">
                <a:solidFill>
                  <a:schemeClr val="tx2"/>
                </a:solidFill>
              </a:rPr>
              <a:t>variant </a:t>
            </a:r>
            <a:r>
              <a:rPr lang="en-US" altLang="en-US" sz="2400" dirty="0" smtClean="0">
                <a:solidFill>
                  <a:schemeClr val="tx2"/>
                </a:solidFill>
              </a:rPr>
              <a:t>analysis</a:t>
            </a:r>
          </a:p>
          <a:p>
            <a:pPr>
              <a:lnSpc>
                <a:spcPct val="90000"/>
              </a:lnSpc>
              <a:buFont typeface="Arial" pitchFamily="34" charset="0"/>
              <a:buChar char="•"/>
            </a:pPr>
            <a:r>
              <a:rPr lang="en-US" altLang="en-US" sz="2400" dirty="0" smtClean="0">
                <a:solidFill>
                  <a:schemeClr val="tx2"/>
                </a:solidFill>
              </a:rPr>
              <a:t>WES and WGS </a:t>
            </a:r>
          </a:p>
          <a:p>
            <a:pPr>
              <a:lnSpc>
                <a:spcPct val="90000"/>
              </a:lnSpc>
              <a:buFont typeface="Arial" pitchFamily="34" charset="0"/>
              <a:buChar char="•"/>
            </a:pPr>
            <a:r>
              <a:rPr lang="en-US" altLang="en-US" sz="2400" dirty="0" smtClean="0">
                <a:solidFill>
                  <a:schemeClr val="tx2"/>
                </a:solidFill>
              </a:rPr>
              <a:t>RNA expression: microarrays, RNA-</a:t>
            </a:r>
            <a:r>
              <a:rPr lang="en-US" altLang="en-US" sz="2400" dirty="0" err="1" smtClean="0">
                <a:solidFill>
                  <a:schemeClr val="tx2"/>
                </a:solidFill>
              </a:rPr>
              <a:t>seq</a:t>
            </a:r>
            <a:endParaRPr lang="en-US" altLang="en-US" sz="2400" dirty="0">
              <a:solidFill>
                <a:schemeClr val="tx2"/>
              </a:solidFill>
            </a:endParaRPr>
          </a:p>
          <a:p>
            <a:pPr>
              <a:lnSpc>
                <a:spcPct val="90000"/>
              </a:lnSpc>
              <a:buFont typeface="Arial" pitchFamily="34" charset="0"/>
              <a:buChar char="•"/>
            </a:pPr>
            <a:r>
              <a:rPr lang="en-US" altLang="en-US" sz="2400" dirty="0" err="1">
                <a:solidFill>
                  <a:schemeClr val="tx2"/>
                </a:solidFill>
              </a:rPr>
              <a:t>Epigenomic</a:t>
            </a:r>
            <a:r>
              <a:rPr lang="en-US" altLang="en-US" sz="2400" dirty="0">
                <a:solidFill>
                  <a:schemeClr val="tx2"/>
                </a:solidFill>
              </a:rPr>
              <a:t> studies, e.g. methylation </a:t>
            </a:r>
            <a:r>
              <a:rPr lang="en-US" altLang="en-US" sz="2400" dirty="0" smtClean="0">
                <a:solidFill>
                  <a:schemeClr val="tx2"/>
                </a:solidFill>
              </a:rPr>
              <a:t>analysis, </a:t>
            </a:r>
            <a:r>
              <a:rPr lang="en-US" altLang="en-US" sz="2400" dirty="0" err="1" smtClean="0">
                <a:solidFill>
                  <a:schemeClr val="tx2"/>
                </a:solidFill>
              </a:rPr>
              <a:t>chipSeq</a:t>
            </a:r>
            <a:r>
              <a:rPr lang="en-US" altLang="en-US" sz="2400" dirty="0" smtClean="0">
                <a:solidFill>
                  <a:schemeClr val="tx2"/>
                </a:solidFill>
              </a:rPr>
              <a:t>, </a:t>
            </a:r>
            <a:r>
              <a:rPr lang="en-US" altLang="en-US" sz="2400" dirty="0" err="1" smtClean="0">
                <a:solidFill>
                  <a:schemeClr val="tx2"/>
                </a:solidFill>
              </a:rPr>
              <a:t>etc</a:t>
            </a:r>
            <a:endParaRPr lang="en-US" altLang="en-US" sz="2400" dirty="0" smtClean="0">
              <a:solidFill>
                <a:schemeClr val="tx2"/>
              </a:solidFill>
            </a:endParaRPr>
          </a:p>
          <a:p>
            <a:pPr>
              <a:lnSpc>
                <a:spcPct val="90000"/>
              </a:lnSpc>
              <a:buFont typeface="Arial" pitchFamily="34" charset="0"/>
              <a:buChar char="•"/>
            </a:pPr>
            <a:r>
              <a:rPr lang="en-US" altLang="en-US" sz="2400" dirty="0" smtClean="0">
                <a:solidFill>
                  <a:schemeClr val="tx2"/>
                </a:solidFill>
              </a:rPr>
              <a:t>…</a:t>
            </a:r>
            <a:endParaRPr lang="en-US" altLang="en-US" sz="2400" dirty="0">
              <a:solidFill>
                <a:schemeClr val="tx2"/>
              </a:solidFill>
            </a:endParaRPr>
          </a:p>
          <a:p>
            <a:pPr marL="0" indent="0">
              <a:buNone/>
            </a:pPr>
            <a:endParaRPr lang="en-US" sz="2800" dirty="0">
              <a:solidFill>
                <a:schemeClr val="tx2"/>
              </a:solidFill>
            </a:endParaRPr>
          </a:p>
        </p:txBody>
      </p:sp>
    </p:spTree>
    <p:extLst>
      <p:ext uri="{BB962C8B-B14F-4D97-AF65-F5344CB8AC3E}">
        <p14:creationId xmlns:p14="http://schemas.microsoft.com/office/powerpoint/2010/main" val="3264170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534400" cy="685800"/>
          </a:xfrm>
        </p:spPr>
        <p:txBody>
          <a:bodyPr/>
          <a:lstStyle/>
          <a:p>
            <a:r>
              <a:rPr lang="en-US" sz="3200" dirty="0" smtClean="0">
                <a:solidFill>
                  <a:schemeClr val="tx2"/>
                </a:solidFill>
              </a:rPr>
              <a:t>In this course:</a:t>
            </a:r>
            <a:endParaRPr lang="en-US" sz="3200" dirty="0">
              <a:solidFill>
                <a:schemeClr val="tx2"/>
              </a:solidFill>
            </a:endParaRPr>
          </a:p>
        </p:txBody>
      </p:sp>
      <p:sp>
        <p:nvSpPr>
          <p:cNvPr id="3" name="Content Placeholder 2"/>
          <p:cNvSpPr>
            <a:spLocks noGrp="1"/>
          </p:cNvSpPr>
          <p:nvPr>
            <p:ph idx="1"/>
          </p:nvPr>
        </p:nvSpPr>
        <p:spPr>
          <a:xfrm>
            <a:off x="685800" y="1524000"/>
            <a:ext cx="7772400" cy="4114800"/>
          </a:xfrm>
        </p:spPr>
        <p:txBody>
          <a:bodyPr/>
          <a:lstStyle/>
          <a:p>
            <a:pPr>
              <a:lnSpc>
                <a:spcPct val="90000"/>
              </a:lnSpc>
              <a:buFont typeface="Arial" pitchFamily="34" charset="0"/>
              <a:buChar char="•"/>
            </a:pPr>
            <a:r>
              <a:rPr lang="en-US" altLang="en-US" sz="2400" dirty="0" smtClean="0">
                <a:solidFill>
                  <a:schemeClr val="tx2"/>
                </a:solidFill>
              </a:rPr>
              <a:t>Genetic association </a:t>
            </a:r>
            <a:r>
              <a:rPr lang="en-US" altLang="en-US" sz="2400" dirty="0">
                <a:solidFill>
                  <a:schemeClr val="tx2"/>
                </a:solidFill>
              </a:rPr>
              <a:t>studies</a:t>
            </a:r>
          </a:p>
          <a:p>
            <a:pPr>
              <a:lnSpc>
                <a:spcPct val="90000"/>
              </a:lnSpc>
              <a:buFont typeface="Arial" pitchFamily="34" charset="0"/>
              <a:buChar char="•"/>
            </a:pPr>
            <a:r>
              <a:rPr lang="en-US" altLang="en-US" sz="2400" dirty="0" smtClean="0">
                <a:solidFill>
                  <a:schemeClr val="tx2"/>
                </a:solidFill>
              </a:rPr>
              <a:t>Genome </a:t>
            </a:r>
            <a:r>
              <a:rPr lang="en-US" altLang="en-US" sz="2400" dirty="0">
                <a:solidFill>
                  <a:schemeClr val="tx2"/>
                </a:solidFill>
              </a:rPr>
              <a:t>wide association studies (GWAS</a:t>
            </a:r>
            <a:r>
              <a:rPr lang="en-US" altLang="en-US" sz="2400" dirty="0" smtClean="0">
                <a:solidFill>
                  <a:schemeClr val="tx2"/>
                </a:solidFill>
              </a:rPr>
              <a:t>)</a:t>
            </a:r>
            <a:endParaRPr lang="en-US" altLang="en-US" sz="2400" dirty="0">
              <a:solidFill>
                <a:schemeClr val="tx2"/>
              </a:solidFill>
            </a:endParaRPr>
          </a:p>
          <a:p>
            <a:pPr>
              <a:lnSpc>
                <a:spcPct val="90000"/>
              </a:lnSpc>
              <a:buFont typeface="Arial" pitchFamily="34" charset="0"/>
              <a:buChar char="•"/>
            </a:pPr>
            <a:r>
              <a:rPr lang="en-US" altLang="en-US" sz="2400" dirty="0" smtClean="0">
                <a:solidFill>
                  <a:schemeClr val="tx2"/>
                </a:solidFill>
              </a:rPr>
              <a:t>Meta</a:t>
            </a:r>
            <a:r>
              <a:rPr lang="en-US" altLang="en-US" sz="2400" dirty="0">
                <a:solidFill>
                  <a:schemeClr val="tx2"/>
                </a:solidFill>
              </a:rPr>
              <a:t>-analysis of GWAS</a:t>
            </a:r>
          </a:p>
          <a:p>
            <a:pPr>
              <a:lnSpc>
                <a:spcPct val="90000"/>
              </a:lnSpc>
              <a:buFont typeface="Arial" pitchFamily="34" charset="0"/>
              <a:buChar char="•"/>
            </a:pPr>
            <a:r>
              <a:rPr lang="en-US" altLang="en-US" sz="2400" dirty="0" smtClean="0">
                <a:solidFill>
                  <a:schemeClr val="tx2"/>
                </a:solidFill>
              </a:rPr>
              <a:t>Sequencing studies</a:t>
            </a:r>
            <a:endParaRPr lang="en-US" altLang="en-US" sz="2400" dirty="0">
              <a:solidFill>
                <a:schemeClr val="tx2"/>
              </a:solidFill>
            </a:endParaRPr>
          </a:p>
          <a:p>
            <a:pPr marL="0" indent="0">
              <a:buNone/>
            </a:pPr>
            <a:endParaRPr lang="en-US" sz="2800" dirty="0">
              <a:solidFill>
                <a:schemeClr val="tx2"/>
              </a:solidFill>
            </a:endParaRPr>
          </a:p>
        </p:txBody>
      </p:sp>
    </p:spTree>
    <p:extLst>
      <p:ext uri="{BB962C8B-B14F-4D97-AF65-F5344CB8AC3E}">
        <p14:creationId xmlns:p14="http://schemas.microsoft.com/office/powerpoint/2010/main" val="3293536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534400" cy="685800"/>
          </a:xfrm>
        </p:spPr>
        <p:txBody>
          <a:bodyPr/>
          <a:lstStyle/>
          <a:p>
            <a:r>
              <a:rPr lang="en-US" sz="3200" dirty="0" smtClean="0">
                <a:solidFill>
                  <a:schemeClr val="tx2"/>
                </a:solidFill>
              </a:rPr>
              <a:t>Resources</a:t>
            </a:r>
            <a:endParaRPr lang="en-US" sz="3200" dirty="0">
              <a:solidFill>
                <a:schemeClr val="tx2"/>
              </a:solidFill>
            </a:endParaRPr>
          </a:p>
        </p:txBody>
      </p:sp>
      <p:sp>
        <p:nvSpPr>
          <p:cNvPr id="3" name="Content Placeholder 2"/>
          <p:cNvSpPr>
            <a:spLocks noGrp="1"/>
          </p:cNvSpPr>
          <p:nvPr>
            <p:ph idx="1"/>
          </p:nvPr>
        </p:nvSpPr>
        <p:spPr>
          <a:xfrm>
            <a:off x="381000" y="1524000"/>
            <a:ext cx="8534400" cy="4114800"/>
          </a:xfrm>
        </p:spPr>
        <p:txBody>
          <a:bodyPr/>
          <a:lstStyle/>
          <a:p>
            <a:pPr marL="0" indent="0">
              <a:buNone/>
            </a:pPr>
            <a:r>
              <a:rPr lang="en-US" sz="2400" dirty="0" smtClean="0">
                <a:solidFill>
                  <a:schemeClr val="tx2"/>
                </a:solidFill>
              </a:rPr>
              <a:t>A Short Introduction to Epidemiology (</a:t>
            </a:r>
            <a:r>
              <a:rPr lang="en-US" sz="2400" dirty="0">
                <a:solidFill>
                  <a:schemeClr val="tx2"/>
                </a:solidFill>
              </a:rPr>
              <a:t>Neal Pearce): </a:t>
            </a:r>
            <a:r>
              <a:rPr lang="en-US" sz="2400" dirty="0">
                <a:solidFill>
                  <a:schemeClr val="tx2"/>
                </a:solidFill>
                <a:hlinkClick r:id="rId2"/>
              </a:rPr>
              <a:t>http://csm.lshtm.ac.uk/files/2010/09/A-Short-Introduction-to-Epidemiology-Second-</a:t>
            </a:r>
            <a:r>
              <a:rPr lang="en-US" sz="2400" dirty="0" smtClean="0">
                <a:solidFill>
                  <a:schemeClr val="tx2"/>
                </a:solidFill>
                <a:hlinkClick r:id="rId2"/>
              </a:rPr>
              <a:t>Edition.pdf</a:t>
            </a:r>
            <a:endParaRPr lang="en-US" sz="2400" dirty="0" smtClean="0">
              <a:solidFill>
                <a:schemeClr val="tx2"/>
              </a:solidFill>
            </a:endParaRPr>
          </a:p>
          <a:p>
            <a:pPr marL="0" indent="0">
              <a:buNone/>
            </a:pPr>
            <a:endParaRPr lang="en-US" sz="2400" dirty="0">
              <a:solidFill>
                <a:schemeClr val="tx2"/>
              </a:solidFill>
            </a:endParaRPr>
          </a:p>
          <a:p>
            <a:pPr marL="0" indent="0">
              <a:buNone/>
            </a:pPr>
            <a:r>
              <a:rPr lang="en-US" sz="2400" dirty="0" smtClean="0">
                <a:solidFill>
                  <a:schemeClr val="tx2"/>
                </a:solidFill>
              </a:rPr>
              <a:t>Principles </a:t>
            </a:r>
            <a:r>
              <a:rPr lang="en-US" sz="2400" dirty="0">
                <a:solidFill>
                  <a:schemeClr val="tx2"/>
                </a:solidFill>
              </a:rPr>
              <a:t>of Epidemiology in Public Health Practice, Third </a:t>
            </a:r>
            <a:r>
              <a:rPr lang="en-US" sz="2400" dirty="0" smtClean="0">
                <a:solidFill>
                  <a:schemeClr val="tx2"/>
                </a:solidFill>
              </a:rPr>
              <a:t>Edition (CDC Course)</a:t>
            </a:r>
          </a:p>
          <a:p>
            <a:pPr marL="0" indent="0">
              <a:buNone/>
            </a:pPr>
            <a:r>
              <a:rPr lang="en-US" sz="2400" dirty="0">
                <a:solidFill>
                  <a:schemeClr val="tx2"/>
                </a:solidFill>
              </a:rPr>
              <a:t>Online: </a:t>
            </a:r>
            <a:r>
              <a:rPr lang="en-US" sz="2400" dirty="0">
                <a:solidFill>
                  <a:schemeClr val="tx2"/>
                </a:solidFill>
                <a:hlinkClick r:id="rId3"/>
              </a:rPr>
              <a:t>http://www.cdc.gov/ophss/csels/dsepd/ss1978</a:t>
            </a:r>
            <a:r>
              <a:rPr lang="en-US" sz="2400" dirty="0" smtClean="0">
                <a:solidFill>
                  <a:schemeClr val="tx2"/>
                </a:solidFill>
                <a:hlinkClick r:id="rId3"/>
              </a:rPr>
              <a:t>/</a:t>
            </a:r>
            <a:r>
              <a:rPr lang="en-US" sz="2400" dirty="0" smtClean="0">
                <a:solidFill>
                  <a:schemeClr val="tx2"/>
                </a:solidFill>
              </a:rPr>
              <a:t> </a:t>
            </a:r>
          </a:p>
          <a:p>
            <a:pPr marL="0" indent="0">
              <a:buNone/>
            </a:pPr>
            <a:r>
              <a:rPr lang="en-US" sz="2400" dirty="0" smtClean="0">
                <a:solidFill>
                  <a:schemeClr val="tx2"/>
                </a:solidFill>
              </a:rPr>
              <a:t>PDF</a:t>
            </a:r>
            <a:r>
              <a:rPr lang="en-US" sz="2400" dirty="0">
                <a:solidFill>
                  <a:schemeClr val="tx2"/>
                </a:solidFill>
              </a:rPr>
              <a:t>: </a:t>
            </a:r>
            <a:r>
              <a:rPr lang="en-US" sz="2400" dirty="0">
                <a:solidFill>
                  <a:schemeClr val="tx2"/>
                </a:solidFill>
                <a:hlinkClick r:id="rId4"/>
              </a:rPr>
              <a:t>http://www.cdc.gov/ophss/csels/dsepd/SS1978/SS1978.</a:t>
            </a:r>
            <a:r>
              <a:rPr lang="en-US" sz="2400" dirty="0" smtClean="0">
                <a:solidFill>
                  <a:schemeClr val="tx2"/>
                </a:solidFill>
                <a:hlinkClick r:id="rId4"/>
              </a:rPr>
              <a:t>pdf</a:t>
            </a:r>
            <a:r>
              <a:rPr lang="en-US" sz="2400" dirty="0" smtClean="0">
                <a:solidFill>
                  <a:schemeClr val="tx2"/>
                </a:solidFill>
              </a:rPr>
              <a:t> </a:t>
            </a:r>
            <a:endParaRPr lang="en-US" sz="2400" dirty="0">
              <a:solidFill>
                <a:schemeClr val="tx2"/>
              </a:solidFill>
            </a:endParaRPr>
          </a:p>
          <a:p>
            <a:pPr marL="0" indent="0">
              <a:buNone/>
            </a:pPr>
            <a:endParaRPr lang="en-US" sz="2400" dirty="0" smtClean="0">
              <a:solidFill>
                <a:schemeClr val="tx2"/>
              </a:solidFill>
            </a:endParaRPr>
          </a:p>
          <a:p>
            <a:pPr marL="0" indent="0">
              <a:buNone/>
            </a:pPr>
            <a:r>
              <a:rPr lang="en-US" sz="2400" dirty="0" err="1" smtClean="0">
                <a:solidFill>
                  <a:schemeClr val="tx2"/>
                </a:solidFill>
              </a:rPr>
              <a:t>Coursera</a:t>
            </a:r>
            <a:r>
              <a:rPr lang="en-US" sz="2400" dirty="0" smtClean="0">
                <a:solidFill>
                  <a:schemeClr val="tx2"/>
                </a:solidFill>
              </a:rPr>
              <a:t>, </a:t>
            </a:r>
            <a:r>
              <a:rPr lang="en-US" sz="2400" dirty="0" err="1" smtClean="0">
                <a:solidFill>
                  <a:schemeClr val="tx2"/>
                </a:solidFill>
              </a:rPr>
              <a:t>iTunesU</a:t>
            </a:r>
            <a:r>
              <a:rPr lang="en-US" sz="2400" dirty="0" smtClean="0">
                <a:solidFill>
                  <a:schemeClr val="tx2"/>
                </a:solidFill>
              </a:rPr>
              <a:t>,……</a:t>
            </a:r>
            <a:endParaRPr lang="en-US" sz="2400" dirty="0">
              <a:solidFill>
                <a:schemeClr val="tx2"/>
              </a:solidFill>
            </a:endParaRPr>
          </a:p>
          <a:p>
            <a:pPr marL="0" indent="0">
              <a:buNone/>
            </a:pPr>
            <a:endParaRPr lang="en-US" sz="2800" dirty="0">
              <a:solidFill>
                <a:schemeClr val="tx2"/>
              </a:solidFill>
            </a:endParaRPr>
          </a:p>
        </p:txBody>
      </p:sp>
    </p:spTree>
    <p:extLst>
      <p:ext uri="{BB962C8B-B14F-4D97-AF65-F5344CB8AC3E}">
        <p14:creationId xmlns:p14="http://schemas.microsoft.com/office/powerpoint/2010/main" val="67557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US" dirty="0" smtClean="0">
                <a:solidFill>
                  <a:schemeClr val="tx2"/>
                </a:solidFill>
              </a:rPr>
              <a:t>Outline</a:t>
            </a:r>
            <a:endParaRPr lang="en-US" dirty="0">
              <a:solidFill>
                <a:schemeClr val="tx2"/>
              </a:solidFill>
            </a:endParaRPr>
          </a:p>
        </p:txBody>
      </p:sp>
      <p:sp>
        <p:nvSpPr>
          <p:cNvPr id="3" name="Content Placeholder 2"/>
          <p:cNvSpPr>
            <a:spLocks noGrp="1"/>
          </p:cNvSpPr>
          <p:nvPr>
            <p:ph idx="1"/>
          </p:nvPr>
        </p:nvSpPr>
        <p:spPr>
          <a:xfrm>
            <a:off x="685800" y="1676400"/>
            <a:ext cx="7772400" cy="4114800"/>
          </a:xfrm>
        </p:spPr>
        <p:txBody>
          <a:bodyPr/>
          <a:lstStyle/>
          <a:p>
            <a:r>
              <a:rPr lang="en-US" dirty="0" smtClean="0">
                <a:solidFill>
                  <a:schemeClr val="tx2"/>
                </a:solidFill>
              </a:rPr>
              <a:t>Definitions</a:t>
            </a:r>
          </a:p>
          <a:p>
            <a:r>
              <a:rPr lang="en-US" dirty="0" smtClean="0">
                <a:solidFill>
                  <a:schemeClr val="tx2"/>
                </a:solidFill>
              </a:rPr>
              <a:t>Key concepts</a:t>
            </a:r>
          </a:p>
          <a:p>
            <a:r>
              <a:rPr lang="en-US" dirty="0" smtClean="0">
                <a:solidFill>
                  <a:schemeClr val="tx2"/>
                </a:solidFill>
              </a:rPr>
              <a:t>Applications</a:t>
            </a:r>
          </a:p>
          <a:p>
            <a:r>
              <a:rPr lang="en-US" dirty="0" smtClean="0">
                <a:solidFill>
                  <a:schemeClr val="tx2"/>
                </a:solidFill>
              </a:rPr>
              <a:t>Genetic/genomic epidemiology</a:t>
            </a:r>
          </a:p>
          <a:p>
            <a:r>
              <a:rPr lang="en-US" dirty="0" smtClean="0">
                <a:solidFill>
                  <a:schemeClr val="tx2"/>
                </a:solidFill>
              </a:rPr>
              <a:t>Resources</a:t>
            </a:r>
          </a:p>
          <a:p>
            <a:pPr marL="0" indent="0">
              <a:buNone/>
            </a:pPr>
            <a:endParaRPr lang="en-US"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US" dirty="0" smtClean="0">
                <a:solidFill>
                  <a:schemeClr val="tx2"/>
                </a:solidFill>
              </a:rPr>
              <a:t>What is epidemiology?</a:t>
            </a:r>
            <a:endParaRPr lang="en-US" dirty="0">
              <a:solidFill>
                <a:schemeClr val="tx2"/>
              </a:solidFill>
            </a:endParaRPr>
          </a:p>
        </p:txBody>
      </p:sp>
      <p:sp>
        <p:nvSpPr>
          <p:cNvPr id="3" name="Content Placeholder 2"/>
          <p:cNvSpPr>
            <a:spLocks noGrp="1"/>
          </p:cNvSpPr>
          <p:nvPr>
            <p:ph idx="1"/>
          </p:nvPr>
        </p:nvSpPr>
        <p:spPr>
          <a:xfrm>
            <a:off x="685800" y="1676400"/>
            <a:ext cx="7772400" cy="4114800"/>
          </a:xfrm>
        </p:spPr>
        <p:txBody>
          <a:bodyPr/>
          <a:lstStyle/>
          <a:p>
            <a:pPr marL="0" indent="0">
              <a:buNone/>
            </a:pPr>
            <a:r>
              <a:rPr lang="en-US" sz="2400" dirty="0" smtClean="0">
                <a:solidFill>
                  <a:schemeClr val="tx2"/>
                </a:solidFill>
              </a:rPr>
              <a:t>The study of the distribution and determinants of health related states and events in populations and the application of this study to control of health problems</a:t>
            </a:r>
          </a:p>
          <a:p>
            <a:pPr marL="0" indent="0">
              <a:buNone/>
            </a:pPr>
            <a:r>
              <a:rPr lang="en-US" sz="2000" i="1" dirty="0" smtClean="0">
                <a:solidFill>
                  <a:schemeClr val="tx2"/>
                </a:solidFill>
              </a:rPr>
              <a:t>Last </a:t>
            </a:r>
            <a:r>
              <a:rPr lang="en-US" sz="2000" i="1" dirty="0">
                <a:solidFill>
                  <a:schemeClr val="tx2"/>
                </a:solidFill>
              </a:rPr>
              <a:t>JM: A Dictionary of Epidemiology</a:t>
            </a:r>
          </a:p>
          <a:p>
            <a:pPr marL="0" indent="0">
              <a:buNone/>
            </a:pPr>
            <a:endParaRPr lang="en-US" sz="2000" dirty="0">
              <a:solidFill>
                <a:schemeClr val="tx2"/>
              </a:solidFill>
            </a:endParaRPr>
          </a:p>
          <a:p>
            <a:pPr marL="0" indent="0">
              <a:buNone/>
            </a:pPr>
            <a:r>
              <a:rPr lang="en-US" sz="2400" dirty="0">
                <a:solidFill>
                  <a:schemeClr val="tx2"/>
                </a:solidFill>
              </a:rPr>
              <a:t>The study of the distribution of a disease or a physiological condition in human populations and of the factors that influence this distribution</a:t>
            </a:r>
            <a:r>
              <a:rPr lang="en-US" sz="2000" dirty="0">
                <a:solidFill>
                  <a:schemeClr val="tx2"/>
                </a:solidFill>
              </a:rPr>
              <a:t>	</a:t>
            </a:r>
            <a:endParaRPr lang="en-US" sz="2000" dirty="0" smtClean="0">
              <a:solidFill>
                <a:schemeClr val="tx2"/>
              </a:solidFill>
            </a:endParaRPr>
          </a:p>
          <a:p>
            <a:pPr marL="0" indent="0">
              <a:buNone/>
            </a:pPr>
            <a:r>
              <a:rPr lang="en-US" sz="2000" i="1" dirty="0" err="1" smtClean="0">
                <a:solidFill>
                  <a:schemeClr val="tx2"/>
                </a:solidFill>
              </a:rPr>
              <a:t>Lilienfeld</a:t>
            </a:r>
            <a:r>
              <a:rPr lang="en-US" sz="2000" i="1" dirty="0" smtClean="0">
                <a:solidFill>
                  <a:schemeClr val="tx2"/>
                </a:solidFill>
              </a:rPr>
              <a:t> </a:t>
            </a:r>
            <a:r>
              <a:rPr lang="en-US" sz="2000" i="1" dirty="0">
                <a:solidFill>
                  <a:schemeClr val="tx2"/>
                </a:solidFill>
              </a:rPr>
              <a:t>A: in Foundations of Epidemiology </a:t>
            </a:r>
          </a:p>
          <a:p>
            <a:pPr marL="0" indent="0">
              <a:buNone/>
            </a:pPr>
            <a:endParaRPr lang="en-US" sz="2000" dirty="0">
              <a:solidFill>
                <a:schemeClr val="tx2"/>
              </a:solidFill>
            </a:endParaRPr>
          </a:p>
          <a:p>
            <a:pPr marL="0" indent="0">
              <a:buNone/>
            </a:pPr>
            <a:r>
              <a:rPr lang="en-US" sz="2000" dirty="0">
                <a:solidFill>
                  <a:schemeClr val="tx2"/>
                </a:solidFill>
              </a:rPr>
              <a:t>							</a:t>
            </a:r>
          </a:p>
        </p:txBody>
      </p:sp>
    </p:spTree>
    <p:extLst>
      <p:ext uri="{BB962C8B-B14F-4D97-AF65-F5344CB8AC3E}">
        <p14:creationId xmlns:p14="http://schemas.microsoft.com/office/powerpoint/2010/main" val="2367144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US" sz="3600" dirty="0" smtClean="0">
                <a:solidFill>
                  <a:schemeClr val="tx2"/>
                </a:solidFill>
              </a:rPr>
              <a:t>Has origins in the study of epidemics</a:t>
            </a:r>
            <a:endParaRPr lang="en-US" sz="3600" dirty="0">
              <a:solidFill>
                <a:schemeClr val="tx2"/>
              </a:solidFill>
            </a:endParaRPr>
          </a:p>
        </p:txBody>
      </p:sp>
      <p:sp>
        <p:nvSpPr>
          <p:cNvPr id="3" name="Content Placeholder 2"/>
          <p:cNvSpPr>
            <a:spLocks noGrp="1"/>
          </p:cNvSpPr>
          <p:nvPr>
            <p:ph idx="1"/>
          </p:nvPr>
        </p:nvSpPr>
        <p:spPr>
          <a:xfrm>
            <a:off x="685800" y="1676400"/>
            <a:ext cx="7772400" cy="4114800"/>
          </a:xfrm>
        </p:spPr>
        <p:txBody>
          <a:bodyPr/>
          <a:lstStyle/>
          <a:p>
            <a:pPr>
              <a:buClr>
                <a:schemeClr val="bg2"/>
              </a:buClr>
              <a:buNone/>
            </a:pPr>
            <a:r>
              <a:rPr lang="en-US" altLang="en-US" sz="2800" dirty="0" smtClean="0">
                <a:solidFill>
                  <a:schemeClr val="tx2"/>
                </a:solidFill>
                <a:latin typeface="Verdana" pitchFamily="34" charset="0"/>
                <a:cs typeface="Times New Roman" pitchFamily="18" charset="0"/>
              </a:rPr>
              <a:t>The branch of medical science which treats of epidemics</a:t>
            </a:r>
          </a:p>
          <a:p>
            <a:pPr>
              <a:buClr>
                <a:schemeClr val="bg2"/>
              </a:buClr>
              <a:buNone/>
            </a:pPr>
            <a:r>
              <a:rPr lang="en-US" altLang="en-US" sz="2000" i="1" u="sng" dirty="0" smtClean="0">
                <a:solidFill>
                  <a:schemeClr val="tx2"/>
                </a:solidFill>
                <a:latin typeface="Verdana" pitchFamily="34" charset="0"/>
                <a:cs typeface="Times New Roman" pitchFamily="18" charset="0"/>
              </a:rPr>
              <a:t>Oxford </a:t>
            </a:r>
            <a:r>
              <a:rPr lang="en-US" altLang="en-US" sz="2000" i="1" u="sng" dirty="0">
                <a:solidFill>
                  <a:schemeClr val="tx2"/>
                </a:solidFill>
                <a:latin typeface="Verdana" pitchFamily="34" charset="0"/>
                <a:cs typeface="Times New Roman" pitchFamily="18" charset="0"/>
              </a:rPr>
              <a:t>English Dictionary</a:t>
            </a:r>
            <a:r>
              <a:rPr lang="en-US" altLang="en-US" sz="2000" i="1" dirty="0">
                <a:solidFill>
                  <a:schemeClr val="tx2"/>
                </a:solidFill>
                <a:latin typeface="Verdana" pitchFamily="34" charset="0"/>
                <a:cs typeface="Times New Roman" pitchFamily="18" charset="0"/>
              </a:rPr>
              <a:t> </a:t>
            </a:r>
          </a:p>
          <a:p>
            <a:pPr>
              <a:buClr>
                <a:schemeClr val="bg2"/>
              </a:buClr>
              <a:buNone/>
            </a:pPr>
            <a:r>
              <a:rPr lang="en-US" altLang="en-US" sz="2800" dirty="0">
                <a:solidFill>
                  <a:schemeClr val="tx2"/>
                </a:solidFill>
                <a:latin typeface="Verdana" pitchFamily="34" charset="0"/>
                <a:cs typeface="Times New Roman" pitchFamily="18" charset="0"/>
              </a:rPr>
              <a:t>							</a:t>
            </a:r>
          </a:p>
          <a:p>
            <a:pPr>
              <a:buClr>
                <a:schemeClr val="bg2"/>
              </a:buClr>
              <a:buNone/>
            </a:pPr>
            <a:r>
              <a:rPr lang="en-US" altLang="en-US" sz="2800" dirty="0" smtClean="0">
                <a:solidFill>
                  <a:schemeClr val="tx2"/>
                </a:solidFill>
                <a:latin typeface="Verdana" pitchFamily="34" charset="0"/>
                <a:cs typeface="Times New Roman" pitchFamily="18" charset="0"/>
              </a:rPr>
              <a:t>Epidemiology is the study of "epidemics" and their prevention</a:t>
            </a:r>
            <a:endParaRPr lang="en-US" sz="2800" dirty="0" smtClean="0">
              <a:solidFill>
                <a:schemeClr val="tx2"/>
              </a:solidFill>
            </a:endParaRPr>
          </a:p>
          <a:p>
            <a:pPr>
              <a:buClr>
                <a:schemeClr val="bg2"/>
              </a:buClr>
              <a:buNone/>
            </a:pPr>
            <a:r>
              <a:rPr lang="en-US" altLang="en-US" sz="2000" i="1" dirty="0" err="1" smtClean="0">
                <a:solidFill>
                  <a:schemeClr val="tx2"/>
                </a:solidFill>
                <a:latin typeface="Verdana" pitchFamily="34" charset="0"/>
                <a:cs typeface="Times New Roman" pitchFamily="18" charset="0"/>
              </a:rPr>
              <a:t>Kuller</a:t>
            </a:r>
            <a:r>
              <a:rPr lang="en-US" altLang="en-US" sz="2000" i="1" dirty="0" smtClean="0">
                <a:solidFill>
                  <a:schemeClr val="tx2"/>
                </a:solidFill>
                <a:latin typeface="Verdana" pitchFamily="34" charset="0"/>
                <a:cs typeface="Times New Roman" pitchFamily="18" charset="0"/>
              </a:rPr>
              <a:t> </a:t>
            </a:r>
            <a:r>
              <a:rPr lang="en-US" altLang="en-US" sz="2000" i="1" dirty="0">
                <a:solidFill>
                  <a:schemeClr val="tx2"/>
                </a:solidFill>
                <a:latin typeface="Verdana" pitchFamily="34" charset="0"/>
                <a:cs typeface="Times New Roman" pitchFamily="18" charset="0"/>
              </a:rPr>
              <a:t>LH: </a:t>
            </a:r>
            <a:r>
              <a:rPr lang="en-US" altLang="en-US" sz="2000" i="1" u="sng" dirty="0">
                <a:solidFill>
                  <a:schemeClr val="tx2"/>
                </a:solidFill>
                <a:latin typeface="Verdana" pitchFamily="34" charset="0"/>
                <a:cs typeface="Times New Roman" pitchFamily="18" charset="0"/>
              </a:rPr>
              <a:t>Am J </a:t>
            </a:r>
            <a:r>
              <a:rPr lang="en-US" altLang="en-US" sz="2000" i="1" u="sng" dirty="0" err="1">
                <a:solidFill>
                  <a:schemeClr val="tx2"/>
                </a:solidFill>
                <a:latin typeface="Verdana" pitchFamily="34" charset="0"/>
                <a:cs typeface="Times New Roman" pitchFamily="18" charset="0"/>
              </a:rPr>
              <a:t>Epid</a:t>
            </a:r>
            <a:r>
              <a:rPr lang="en-US" altLang="en-US" sz="2000" i="1" dirty="0">
                <a:solidFill>
                  <a:schemeClr val="tx2"/>
                </a:solidFill>
                <a:latin typeface="Verdana" pitchFamily="34" charset="0"/>
                <a:cs typeface="Times New Roman" pitchFamily="18" charset="0"/>
              </a:rPr>
              <a:t> </a:t>
            </a:r>
            <a:r>
              <a:rPr lang="en-US" altLang="en-US" sz="2000" i="1" dirty="0" smtClean="0">
                <a:solidFill>
                  <a:schemeClr val="tx2"/>
                </a:solidFill>
                <a:latin typeface="Verdana" pitchFamily="34" charset="0"/>
                <a:cs typeface="Times New Roman" pitchFamily="18" charset="0"/>
              </a:rPr>
              <a:t>1991;134:1051</a:t>
            </a:r>
            <a:endParaRPr lang="en-US" altLang="en-US" sz="2000" i="1" dirty="0">
              <a:solidFill>
                <a:schemeClr val="tx2"/>
              </a:solidFill>
              <a:latin typeface="Verdana" pitchFamily="34" charset="0"/>
              <a:cs typeface="Times New Roman" pitchFamily="18" charset="0"/>
            </a:endParaRPr>
          </a:p>
        </p:txBody>
      </p:sp>
    </p:spTree>
    <p:extLst>
      <p:ext uri="{BB962C8B-B14F-4D97-AF65-F5344CB8AC3E}">
        <p14:creationId xmlns:p14="http://schemas.microsoft.com/office/powerpoint/2010/main" val="546511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sz="3600" dirty="0" smtClean="0">
                <a:solidFill>
                  <a:schemeClr val="tx2"/>
                </a:solidFill>
              </a:rPr>
              <a:t>Ebola in West Africa 2014</a:t>
            </a:r>
            <a:endParaRPr lang="en-US" sz="3600"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0"/>
            <a:ext cx="5737224" cy="452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467600" y="5638800"/>
            <a:ext cx="1371600" cy="553998"/>
          </a:xfrm>
          <a:prstGeom prst="rect">
            <a:avLst/>
          </a:prstGeom>
          <a:noFill/>
        </p:spPr>
        <p:txBody>
          <a:bodyPr wrap="square" rtlCol="0">
            <a:spAutoFit/>
          </a:bodyPr>
          <a:lstStyle/>
          <a:p>
            <a:r>
              <a:rPr lang="en-US" sz="1000" dirty="0" smtClean="0">
                <a:solidFill>
                  <a:schemeClr val="tx2"/>
                </a:solidFill>
              </a:rPr>
              <a:t>WHO Ebola Response Team, NEJM 2014</a:t>
            </a:r>
            <a:endParaRPr lang="en-US" sz="1000" dirty="0">
              <a:solidFill>
                <a:schemeClr val="tx2"/>
              </a:solidFill>
            </a:endParaRPr>
          </a:p>
        </p:txBody>
      </p:sp>
    </p:spTree>
    <p:extLst>
      <p:ext uri="{BB962C8B-B14F-4D97-AF65-F5344CB8AC3E}">
        <p14:creationId xmlns:p14="http://schemas.microsoft.com/office/powerpoint/2010/main" val="2612674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US" dirty="0" smtClean="0">
                <a:solidFill>
                  <a:schemeClr val="tx2"/>
                </a:solidFill>
              </a:rPr>
              <a:t>Epidemiology</a:t>
            </a:r>
            <a:endParaRPr lang="en-US" dirty="0">
              <a:solidFill>
                <a:schemeClr val="tx2"/>
              </a:solidFill>
            </a:endParaRPr>
          </a:p>
        </p:txBody>
      </p:sp>
      <p:sp>
        <p:nvSpPr>
          <p:cNvPr id="3" name="Content Placeholder 2"/>
          <p:cNvSpPr>
            <a:spLocks noGrp="1"/>
          </p:cNvSpPr>
          <p:nvPr>
            <p:ph idx="1"/>
          </p:nvPr>
        </p:nvSpPr>
        <p:spPr>
          <a:xfrm>
            <a:off x="685800" y="1676400"/>
            <a:ext cx="7772400" cy="4114800"/>
          </a:xfrm>
        </p:spPr>
        <p:txBody>
          <a:bodyPr/>
          <a:lstStyle/>
          <a:p>
            <a:pPr marL="0" indent="0">
              <a:buNone/>
            </a:pPr>
            <a:r>
              <a:rPr lang="en-US" sz="2400" dirty="0">
                <a:solidFill>
                  <a:schemeClr val="tx2"/>
                </a:solidFill>
              </a:rPr>
              <a:t>The study of the </a:t>
            </a:r>
            <a:r>
              <a:rPr lang="en-US" sz="2400" dirty="0">
                <a:solidFill>
                  <a:srgbClr val="FF0000"/>
                </a:solidFill>
              </a:rPr>
              <a:t>distribution</a:t>
            </a:r>
            <a:r>
              <a:rPr lang="en-US" sz="2400" dirty="0">
                <a:solidFill>
                  <a:schemeClr val="tx2"/>
                </a:solidFill>
              </a:rPr>
              <a:t> and </a:t>
            </a:r>
            <a:r>
              <a:rPr lang="en-US" sz="2400" dirty="0">
                <a:solidFill>
                  <a:srgbClr val="FF0000"/>
                </a:solidFill>
              </a:rPr>
              <a:t>determinants</a:t>
            </a:r>
            <a:r>
              <a:rPr lang="en-US" sz="2400" dirty="0">
                <a:solidFill>
                  <a:schemeClr val="tx2"/>
                </a:solidFill>
              </a:rPr>
              <a:t> of </a:t>
            </a:r>
            <a:r>
              <a:rPr lang="en-US" sz="2400" dirty="0">
                <a:solidFill>
                  <a:srgbClr val="FF0000"/>
                </a:solidFill>
              </a:rPr>
              <a:t>health related states and events</a:t>
            </a:r>
            <a:r>
              <a:rPr lang="en-US" sz="2400" dirty="0">
                <a:solidFill>
                  <a:schemeClr val="tx2"/>
                </a:solidFill>
              </a:rPr>
              <a:t> in </a:t>
            </a:r>
            <a:r>
              <a:rPr lang="en-US" sz="2400" dirty="0">
                <a:solidFill>
                  <a:srgbClr val="FF0000"/>
                </a:solidFill>
              </a:rPr>
              <a:t>populations</a:t>
            </a:r>
            <a:r>
              <a:rPr lang="en-US" sz="2400" dirty="0">
                <a:solidFill>
                  <a:schemeClr val="tx2"/>
                </a:solidFill>
              </a:rPr>
              <a:t> and the </a:t>
            </a:r>
            <a:r>
              <a:rPr lang="en-US" sz="2400" dirty="0">
                <a:solidFill>
                  <a:srgbClr val="FF0000"/>
                </a:solidFill>
              </a:rPr>
              <a:t>application</a:t>
            </a:r>
            <a:r>
              <a:rPr lang="en-US" sz="2400" dirty="0">
                <a:solidFill>
                  <a:schemeClr val="tx2"/>
                </a:solidFill>
              </a:rPr>
              <a:t> of this study to control of health problems</a:t>
            </a:r>
          </a:p>
          <a:p>
            <a:pPr marL="0" indent="0">
              <a:buNone/>
            </a:pPr>
            <a:r>
              <a:rPr lang="en-US" sz="2000" i="1" dirty="0">
                <a:solidFill>
                  <a:schemeClr val="tx2"/>
                </a:solidFill>
              </a:rPr>
              <a:t>Last JM: A Dictionary of </a:t>
            </a:r>
            <a:r>
              <a:rPr lang="en-US" sz="2000" i="1" dirty="0" smtClean="0">
                <a:solidFill>
                  <a:schemeClr val="tx2"/>
                </a:solidFill>
              </a:rPr>
              <a:t>Epidemiology 4</a:t>
            </a:r>
            <a:r>
              <a:rPr lang="en-US" sz="2000" i="1" baseline="30000" dirty="0" smtClean="0">
                <a:solidFill>
                  <a:schemeClr val="tx2"/>
                </a:solidFill>
              </a:rPr>
              <a:t>th</a:t>
            </a:r>
            <a:r>
              <a:rPr lang="en-US" sz="2000" i="1" dirty="0" smtClean="0">
                <a:solidFill>
                  <a:schemeClr val="tx2"/>
                </a:solidFill>
              </a:rPr>
              <a:t> Ed. 2001</a:t>
            </a:r>
            <a:endParaRPr lang="en-US" sz="2000" dirty="0" smtClean="0">
              <a:solidFill>
                <a:schemeClr val="tx2"/>
              </a:solidFill>
            </a:endParaRPr>
          </a:p>
          <a:p>
            <a:pPr marL="0" indent="0">
              <a:buNone/>
            </a:pPr>
            <a:endParaRPr lang="en-US" sz="2000" i="1" dirty="0">
              <a:solidFill>
                <a:schemeClr val="tx2"/>
              </a:solidFill>
            </a:endParaRPr>
          </a:p>
          <a:p>
            <a:pPr marL="0" indent="0">
              <a:buNone/>
            </a:pPr>
            <a:endParaRPr lang="en-US" sz="2000" i="1"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3637574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US" dirty="0" smtClean="0">
                <a:solidFill>
                  <a:schemeClr val="tx2"/>
                </a:solidFill>
              </a:rPr>
              <a:t>Health related states and events</a:t>
            </a:r>
            <a:endParaRPr lang="en-US" dirty="0">
              <a:solidFill>
                <a:schemeClr val="tx2"/>
              </a:solidFill>
            </a:endParaRPr>
          </a:p>
        </p:txBody>
      </p:sp>
      <p:sp>
        <p:nvSpPr>
          <p:cNvPr id="3" name="Content Placeholder 2"/>
          <p:cNvSpPr>
            <a:spLocks noGrp="1"/>
          </p:cNvSpPr>
          <p:nvPr>
            <p:ph idx="1"/>
          </p:nvPr>
        </p:nvSpPr>
        <p:spPr>
          <a:xfrm>
            <a:off x="685800" y="1676400"/>
            <a:ext cx="7772400" cy="4114800"/>
          </a:xfrm>
        </p:spPr>
        <p:txBody>
          <a:bodyPr/>
          <a:lstStyle/>
          <a:p>
            <a:pPr marL="0" indent="0">
              <a:buNone/>
            </a:pPr>
            <a:r>
              <a:rPr lang="en-US" sz="2400" dirty="0" smtClean="0">
                <a:solidFill>
                  <a:schemeClr val="tx2"/>
                </a:solidFill>
              </a:rPr>
              <a:t>Epidemics </a:t>
            </a:r>
            <a:r>
              <a:rPr lang="en-US" sz="2400" dirty="0">
                <a:solidFill>
                  <a:schemeClr val="tx2"/>
                </a:solidFill>
              </a:rPr>
              <a:t>of communicable diseases </a:t>
            </a:r>
            <a:r>
              <a:rPr lang="en-US" sz="2400" dirty="0" smtClean="0">
                <a:solidFill>
                  <a:schemeClr val="tx2"/>
                </a:solidFill>
              </a:rPr>
              <a:t>– original focus</a:t>
            </a:r>
          </a:p>
          <a:p>
            <a:pPr marL="0" indent="0">
              <a:buNone/>
            </a:pPr>
            <a:endParaRPr lang="en-US" sz="2400" dirty="0">
              <a:solidFill>
                <a:schemeClr val="tx2"/>
              </a:solidFill>
            </a:endParaRPr>
          </a:p>
          <a:p>
            <a:pPr marL="0" indent="0">
              <a:buNone/>
            </a:pPr>
            <a:r>
              <a:rPr lang="en-US" sz="2400" dirty="0" smtClean="0">
                <a:solidFill>
                  <a:schemeClr val="tx2"/>
                </a:solidFill>
              </a:rPr>
              <a:t>Current scope:</a:t>
            </a:r>
          </a:p>
          <a:p>
            <a:pPr>
              <a:buFontTx/>
              <a:buChar char="-"/>
            </a:pPr>
            <a:r>
              <a:rPr lang="en-US" sz="2400" dirty="0" smtClean="0">
                <a:solidFill>
                  <a:schemeClr val="tx2"/>
                </a:solidFill>
              </a:rPr>
              <a:t>endemic </a:t>
            </a:r>
            <a:r>
              <a:rPr lang="en-US" sz="2400" dirty="0">
                <a:solidFill>
                  <a:schemeClr val="tx2"/>
                </a:solidFill>
              </a:rPr>
              <a:t>communicable diseases </a:t>
            </a:r>
            <a:endParaRPr lang="en-US" sz="2400" dirty="0" smtClean="0">
              <a:solidFill>
                <a:schemeClr val="tx2"/>
              </a:solidFill>
            </a:endParaRPr>
          </a:p>
          <a:p>
            <a:pPr>
              <a:buFontTx/>
              <a:buChar char="-"/>
            </a:pPr>
            <a:r>
              <a:rPr lang="en-US" sz="2400" dirty="0" smtClean="0">
                <a:solidFill>
                  <a:schemeClr val="tx2"/>
                </a:solidFill>
              </a:rPr>
              <a:t>non-communicable </a:t>
            </a:r>
            <a:r>
              <a:rPr lang="en-US" sz="2400" dirty="0">
                <a:solidFill>
                  <a:schemeClr val="tx2"/>
                </a:solidFill>
              </a:rPr>
              <a:t>infectious </a:t>
            </a:r>
            <a:r>
              <a:rPr lang="en-US" sz="2400" dirty="0" smtClean="0">
                <a:solidFill>
                  <a:schemeClr val="tx2"/>
                </a:solidFill>
              </a:rPr>
              <a:t>diseases </a:t>
            </a:r>
          </a:p>
          <a:p>
            <a:pPr>
              <a:buFontTx/>
              <a:buChar char="-"/>
            </a:pPr>
            <a:r>
              <a:rPr lang="en-US" sz="2400" dirty="0" smtClean="0">
                <a:solidFill>
                  <a:schemeClr val="tx2"/>
                </a:solidFill>
              </a:rPr>
              <a:t>chronic </a:t>
            </a:r>
            <a:r>
              <a:rPr lang="en-US" sz="2400" dirty="0">
                <a:solidFill>
                  <a:schemeClr val="tx2"/>
                </a:solidFill>
              </a:rPr>
              <a:t>diseases, injuries, birth defects, maternal-child health, occupational health, and environmental </a:t>
            </a:r>
            <a:r>
              <a:rPr lang="en-US" sz="2400" dirty="0" smtClean="0">
                <a:solidFill>
                  <a:schemeClr val="tx2"/>
                </a:solidFill>
              </a:rPr>
              <a:t>health</a:t>
            </a:r>
          </a:p>
          <a:p>
            <a:pPr>
              <a:buFontTx/>
              <a:buChar char="-"/>
            </a:pPr>
            <a:r>
              <a:rPr lang="en-US" sz="2400" dirty="0">
                <a:solidFill>
                  <a:schemeClr val="tx2"/>
                </a:solidFill>
              </a:rPr>
              <a:t>h</a:t>
            </a:r>
            <a:r>
              <a:rPr lang="en-US" sz="2400" dirty="0" smtClean="0">
                <a:solidFill>
                  <a:schemeClr val="tx2"/>
                </a:solidFill>
              </a:rPr>
              <a:t>ealth-related behaviors: exercise, seat </a:t>
            </a:r>
            <a:r>
              <a:rPr lang="en-US" sz="2400" dirty="0">
                <a:solidFill>
                  <a:schemeClr val="tx2"/>
                </a:solidFill>
              </a:rPr>
              <a:t>belt </a:t>
            </a:r>
            <a:r>
              <a:rPr lang="en-US" sz="2400" dirty="0" smtClean="0">
                <a:solidFill>
                  <a:schemeClr val="tx2"/>
                </a:solidFill>
              </a:rPr>
              <a:t>use,</a:t>
            </a:r>
          </a:p>
          <a:p>
            <a:pPr>
              <a:buFontTx/>
              <a:buChar char="-"/>
            </a:pPr>
            <a:r>
              <a:rPr lang="en-US" sz="2400" dirty="0" smtClean="0">
                <a:solidFill>
                  <a:schemeClr val="tx2"/>
                </a:solidFill>
              </a:rPr>
              <a:t>…..</a:t>
            </a:r>
            <a:endParaRPr lang="en-US" sz="2400" dirty="0">
              <a:solidFill>
                <a:schemeClr val="tx2"/>
              </a:solidFill>
            </a:endParaRPr>
          </a:p>
        </p:txBody>
      </p:sp>
    </p:spTree>
    <p:extLst>
      <p:ext uri="{BB962C8B-B14F-4D97-AF65-F5344CB8AC3E}">
        <p14:creationId xmlns:p14="http://schemas.microsoft.com/office/powerpoint/2010/main" val="2193987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808080"/>
      </a:dk1>
      <a:lt1>
        <a:srgbClr val="8BE0FF"/>
      </a:lt1>
      <a:dk2>
        <a:srgbClr val="117898"/>
      </a:dk2>
      <a:lt2>
        <a:srgbClr val="000000"/>
      </a:lt2>
      <a:accent1>
        <a:srgbClr val="BBE0E3"/>
      </a:accent1>
      <a:accent2>
        <a:srgbClr val="333399"/>
      </a:accent2>
      <a:accent3>
        <a:srgbClr val="AABECA"/>
      </a:accent3>
      <a:accent4>
        <a:srgbClr val="76BF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NHGRI 2008 slide template</Template>
  <TotalTime>346</TotalTime>
  <Words>1777</Words>
  <Application>Microsoft Office PowerPoint</Application>
  <PresentationFormat>On-screen Show (4:3)</PresentationFormat>
  <Paragraphs>286</Paragraphs>
  <Slides>39</Slides>
  <Notes>0</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Blank Presentation</vt:lpstr>
      <vt:lpstr>Office Theme</vt:lpstr>
      <vt:lpstr>PowerPoint Presentation</vt:lpstr>
      <vt:lpstr>PowerPoint Presentation</vt:lpstr>
      <vt:lpstr>PowerPoint Presentation</vt:lpstr>
      <vt:lpstr>Outline</vt:lpstr>
      <vt:lpstr>What is epidemiology?</vt:lpstr>
      <vt:lpstr>Has origins in the study of epidemics</vt:lpstr>
      <vt:lpstr>Ebola in West Africa 2014</vt:lpstr>
      <vt:lpstr>Epidemiology</vt:lpstr>
      <vt:lpstr>Health related states and events</vt:lpstr>
      <vt:lpstr>Distribution</vt:lpstr>
      <vt:lpstr>Determinants</vt:lpstr>
      <vt:lpstr>Two Broad Types of Epidemiology</vt:lpstr>
      <vt:lpstr>The 5W's of descriptive epidemiology</vt:lpstr>
      <vt:lpstr>Analytic epidemiology</vt:lpstr>
      <vt:lpstr>An epidemiologist</vt:lpstr>
      <vt:lpstr>Measuring frequency</vt:lpstr>
      <vt:lpstr>Measures of disease frequency</vt:lpstr>
      <vt:lpstr>Measures of disease frequency</vt:lpstr>
      <vt:lpstr>Prevalence</vt:lpstr>
      <vt:lpstr>Incidence</vt:lpstr>
      <vt:lpstr>Odds of disease</vt:lpstr>
      <vt:lpstr>Risk and odds</vt:lpstr>
      <vt:lpstr>Rate</vt:lpstr>
      <vt:lpstr>Measures of association</vt:lpstr>
      <vt:lpstr>Measures of association</vt:lpstr>
      <vt:lpstr>Measures of association</vt:lpstr>
      <vt:lpstr>Measures of association</vt:lpstr>
      <vt:lpstr>Risk ratio</vt:lpstr>
      <vt:lpstr>Odds ratio</vt:lpstr>
      <vt:lpstr>Features of odds ratios</vt:lpstr>
      <vt:lpstr>Study designs</vt:lpstr>
      <vt:lpstr>Classical epidemiology and genetic epidemiology</vt:lpstr>
      <vt:lpstr>Genome epidemiology</vt:lpstr>
      <vt:lpstr>Goal of genome epidemiology</vt:lpstr>
      <vt:lpstr>Definition of trait or phenotype in GE</vt:lpstr>
      <vt:lpstr>Genome epidemiology depends on</vt:lpstr>
      <vt:lpstr>Study approaches in genetic epidemiology</vt:lpstr>
      <vt:lpstr>In this course:</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Adeyemo, Adebowale (NIH/NHGRI) [E]</dc:creator>
  <cp:lastModifiedBy>Kirk Rockett</cp:lastModifiedBy>
  <cp:revision>56</cp:revision>
  <dcterms:created xsi:type="dcterms:W3CDTF">2015-02-18T14:28:04Z</dcterms:created>
  <dcterms:modified xsi:type="dcterms:W3CDTF">2015-05-03T11:12:47Z</dcterms:modified>
</cp:coreProperties>
</file>